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4" roundtripDataSignature="AMtx7mh5e9s9kwD5eBF9r1P4zlNRxnxa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3c4fadc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b3c4fadc5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5cfa2f9a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c5cfa2f9a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5cfa2f9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c5cfa2f9a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5cfa2f9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c5cfa2f9a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c4fadc5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b3c4fadc5d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43b1c85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b43b1c85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8f0c73b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68f0c73b9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3360546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b33605461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7869065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b78690655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33605461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b33605461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3360546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b33605461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3360546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b33605461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3c4fadc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b3c4fadc5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43b1c85b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b43b1c85b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c4fadc5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b3c4fadc5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0"/>
          <p:cNvGrpSpPr/>
          <p:nvPr/>
        </p:nvGrpSpPr>
        <p:grpSpPr>
          <a:xfrm>
            <a:off x="830392" y="1191256"/>
            <a:ext cx="745763" cy="45826"/>
            <a:chOff x="4580561" y="2589004"/>
            <a:chExt cx="1064464" cy="25200"/>
          </a:xfrm>
        </p:grpSpPr>
        <p:sp>
          <p:nvSpPr>
            <p:cNvPr id="12" name="Google Shape;12;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3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4" name="Google Shape;74;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39"/>
          <p:cNvGrpSpPr/>
          <p:nvPr/>
        </p:nvGrpSpPr>
        <p:grpSpPr>
          <a:xfrm>
            <a:off x="830392" y="4169130"/>
            <a:ext cx="745763" cy="45826"/>
            <a:chOff x="4580561" y="2589004"/>
            <a:chExt cx="1064464" cy="25200"/>
          </a:xfrm>
        </p:grpSpPr>
        <p:sp>
          <p:nvSpPr>
            <p:cNvPr id="77" name="Google Shape;77;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3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3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3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1"/>
          <p:cNvGrpSpPr/>
          <p:nvPr/>
        </p:nvGrpSpPr>
        <p:grpSpPr>
          <a:xfrm>
            <a:off x="830392" y="1191256"/>
            <a:ext cx="745763" cy="45826"/>
            <a:chOff x="4580561" y="2589004"/>
            <a:chExt cx="1064464" cy="25200"/>
          </a:xfrm>
        </p:grpSpPr>
        <p:sp>
          <p:nvSpPr>
            <p:cNvPr id="20" name="Google Shape;20;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4" name="Google Shape;24;p3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32"/>
          <p:cNvGrpSpPr/>
          <p:nvPr/>
        </p:nvGrpSpPr>
        <p:grpSpPr>
          <a:xfrm>
            <a:off x="830392" y="1191256"/>
            <a:ext cx="745763" cy="45826"/>
            <a:chOff x="4580561" y="2589004"/>
            <a:chExt cx="1064464" cy="25200"/>
          </a:xfrm>
        </p:grpSpPr>
        <p:sp>
          <p:nvSpPr>
            <p:cNvPr id="29" name="Google Shape;29;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2" name="Google Shape;32;p3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34"/>
          <p:cNvGrpSpPr/>
          <p:nvPr/>
        </p:nvGrpSpPr>
        <p:grpSpPr>
          <a:xfrm>
            <a:off x="830392" y="1191256"/>
            <a:ext cx="745763" cy="45826"/>
            <a:chOff x="4580561" y="2589004"/>
            <a:chExt cx="1064464" cy="25200"/>
          </a:xfrm>
        </p:grpSpPr>
        <p:sp>
          <p:nvSpPr>
            <p:cNvPr id="37" name="Google Shape;37;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3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0" name="Google Shape;40;p34"/>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34"/>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2" name="Google Shape;42;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5" name="Shape 45"/>
        <p:cNvGrpSpPr/>
        <p:nvPr/>
      </p:nvGrpSpPr>
      <p:grpSpPr>
        <a:xfrm>
          <a:off x="0" y="0"/>
          <a:ext cx="0" cy="0"/>
          <a:chOff x="0" y="0"/>
          <a:chExt cx="0" cy="0"/>
        </a:xfrm>
      </p:grpSpPr>
      <p:grpSp>
        <p:nvGrpSpPr>
          <p:cNvPr id="46" name="Google Shape;46;p33"/>
          <p:cNvGrpSpPr/>
          <p:nvPr/>
        </p:nvGrpSpPr>
        <p:grpSpPr>
          <a:xfrm>
            <a:off x="830392" y="1191256"/>
            <a:ext cx="745763" cy="45826"/>
            <a:chOff x="4580561" y="2589004"/>
            <a:chExt cx="1064464" cy="25200"/>
          </a:xfrm>
        </p:grpSpPr>
        <p:sp>
          <p:nvSpPr>
            <p:cNvPr id="47" name="Google Shape;4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3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0" name="Google Shape;50;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35"/>
          <p:cNvGrpSpPr/>
          <p:nvPr/>
        </p:nvGrpSpPr>
        <p:grpSpPr>
          <a:xfrm>
            <a:off x="830392" y="1191256"/>
            <a:ext cx="745763" cy="45826"/>
            <a:chOff x="4580561" y="2589004"/>
            <a:chExt cx="1064464" cy="25200"/>
          </a:xfrm>
        </p:grpSpPr>
        <p:sp>
          <p:nvSpPr>
            <p:cNvPr id="54" name="Google Shape;54;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3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7" name="Google Shape;57;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36"/>
          <p:cNvGrpSpPr/>
          <p:nvPr/>
        </p:nvGrpSpPr>
        <p:grpSpPr>
          <a:xfrm>
            <a:off x="830392" y="1191256"/>
            <a:ext cx="745763" cy="45826"/>
            <a:chOff x="4580561" y="2589004"/>
            <a:chExt cx="1064464" cy="25200"/>
          </a:xfrm>
        </p:grpSpPr>
        <p:sp>
          <p:nvSpPr>
            <p:cNvPr id="61" name="Google Shape;61;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3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4" name="Google Shape;64;p3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5" name="Google Shape;65;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6" name="Shape 66"/>
        <p:cNvGrpSpPr/>
        <p:nvPr/>
      </p:nvGrpSpPr>
      <p:grpSpPr>
        <a:xfrm>
          <a:off x="0" y="0"/>
          <a:ext cx="0" cy="0"/>
          <a:chOff x="0" y="0"/>
          <a:chExt cx="0" cy="0"/>
        </a:xfrm>
      </p:grpSpPr>
      <p:grpSp>
        <p:nvGrpSpPr>
          <p:cNvPr id="67" name="Google Shape;67;p37"/>
          <p:cNvGrpSpPr/>
          <p:nvPr/>
        </p:nvGrpSpPr>
        <p:grpSpPr>
          <a:xfrm>
            <a:off x="830392" y="4169130"/>
            <a:ext cx="745763" cy="45826"/>
            <a:chOff x="4580561" y="2589004"/>
            <a:chExt cx="1064464" cy="25200"/>
          </a:xfrm>
        </p:grpSpPr>
        <p:sp>
          <p:nvSpPr>
            <p:cNvPr id="68" name="Google Shape;68;p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3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71" name="Google Shape;71;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84147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sz="4000"/>
              <a:t>Tutorial 10: Sed, Awk</a:t>
            </a:r>
            <a:endParaRPr sz="4000"/>
          </a:p>
        </p:txBody>
      </p:sp>
      <p:sp>
        <p:nvSpPr>
          <p:cNvPr id="87" name="Google Shape;87;p1"/>
          <p:cNvSpPr txBox="1"/>
          <p:nvPr>
            <p:ph idx="1" type="subTitle"/>
          </p:nvPr>
        </p:nvSpPr>
        <p:spPr>
          <a:xfrm>
            <a:off x="727950" y="2301150"/>
            <a:ext cx="7688100" cy="110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sz="2400"/>
              <a:t>CS 108</a:t>
            </a:r>
            <a:endParaRPr sz="2400"/>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Spring, 2023-24</a:t>
            </a:r>
            <a:endParaRPr/>
          </a:p>
        </p:txBody>
      </p:sp>
      <p:sp>
        <p:nvSpPr>
          <p:cNvPr id="88" name="Google Shape;88;p1"/>
          <p:cNvSpPr txBox="1"/>
          <p:nvPr/>
        </p:nvSpPr>
        <p:spPr>
          <a:xfrm>
            <a:off x="729450" y="3406350"/>
            <a:ext cx="2916300" cy="11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TA: Hari</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Credits: Kavya Gupta</a:t>
            </a:r>
            <a:endParaRPr sz="16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b3c4fadc5d_0_15"/>
          <p:cNvSpPr txBox="1"/>
          <p:nvPr>
            <p:ph type="title"/>
          </p:nvPr>
        </p:nvSpPr>
        <p:spPr>
          <a:xfrm>
            <a:off x="639450" y="564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t>Introduction to Awk</a:t>
            </a:r>
            <a:endParaRPr sz="3000"/>
          </a:p>
        </p:txBody>
      </p:sp>
      <p:sp>
        <p:nvSpPr>
          <p:cNvPr id="164" name="Google Shape;164;g2b3c4fadc5d_0_15"/>
          <p:cNvSpPr txBox="1"/>
          <p:nvPr>
            <p:ph idx="1" type="body"/>
          </p:nvPr>
        </p:nvSpPr>
        <p:spPr>
          <a:xfrm>
            <a:off x="259500" y="1167000"/>
            <a:ext cx="8948400" cy="39075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Its name comes from the initials of its designers: Aho, Weinberger, and Kernighan.</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Awk is a domain-specific language designed for text processing and typically used as a data extraction and reporting tool. Like sed and grep, it is a filter, and is a standard feature of most Unix-like operating systems. Awk. Paradigm. Scripting, procedural, data-driven.</a:t>
            </a:r>
            <a:endParaRPr>
              <a:solidFill>
                <a:srgbClr val="434343"/>
              </a:solidFill>
              <a:highlight>
                <a:schemeClr val="lt1"/>
              </a:highlight>
              <a:latin typeface="Arial"/>
              <a:ea typeface="Arial"/>
              <a:cs typeface="Arial"/>
              <a:sym typeface="Arial"/>
            </a:endParaRPr>
          </a:p>
          <a:p>
            <a:pPr indent="0" lvl="0" marL="0" rtl="0" algn="l">
              <a:lnSpc>
                <a:spcPct val="137500"/>
              </a:lnSpc>
              <a:spcBef>
                <a:spcPts val="1500"/>
              </a:spcBef>
              <a:spcAft>
                <a:spcPts val="0"/>
              </a:spcAft>
              <a:buSzPts val="1300"/>
              <a:buNone/>
            </a:pPr>
            <a:r>
              <a:rPr b="1" lang="en" sz="1200">
                <a:solidFill>
                  <a:srgbClr val="434343"/>
                </a:solidFill>
                <a:highlight>
                  <a:schemeClr val="lt1"/>
                </a:highlight>
                <a:latin typeface="Arial"/>
                <a:ea typeface="Arial"/>
                <a:cs typeface="Arial"/>
                <a:sym typeface="Arial"/>
              </a:rPr>
              <a:t>Here are some examples of how Awk can be used:</a:t>
            </a:r>
            <a:endParaRPr b="1" sz="1200">
              <a:solidFill>
                <a:srgbClr val="434343"/>
              </a:solidFill>
              <a:highlight>
                <a:schemeClr val="lt1"/>
              </a:highlight>
              <a:latin typeface="Arial"/>
              <a:ea typeface="Arial"/>
              <a:cs typeface="Arial"/>
              <a:sym typeface="Arial"/>
            </a:endParaRPr>
          </a:p>
          <a:p>
            <a:pPr indent="-190500" lvl="0" marL="190500" rtl="0" algn="l">
              <a:lnSpc>
                <a:spcPct val="125000"/>
              </a:lnSpc>
              <a:spcBef>
                <a:spcPts val="150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Extract specific data from files:</a:t>
            </a:r>
            <a:endParaRPr sz="1200">
              <a:solidFill>
                <a:srgbClr val="434343"/>
              </a:solidFill>
              <a:highlight>
                <a:schemeClr val="lt1"/>
              </a:highlight>
              <a:latin typeface="Arial"/>
              <a:ea typeface="Arial"/>
              <a:cs typeface="Arial"/>
              <a:sym typeface="Arial"/>
            </a:endParaRPr>
          </a:p>
          <a:p>
            <a:pPr indent="-190500" lvl="0" marL="190500" rtl="0" algn="l">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extract specific data from files, such as the first column of a file or the lines that contain a certain word.</a:t>
            </a:r>
            <a:endParaRPr sz="1050">
              <a:solidFill>
                <a:srgbClr val="434343"/>
              </a:solidFill>
              <a:highlight>
                <a:schemeClr val="lt1"/>
              </a:highlight>
              <a:latin typeface="Arial"/>
              <a:ea typeface="Arial"/>
              <a:cs typeface="Arial"/>
              <a:sym typeface="Arial"/>
            </a:endParaRPr>
          </a:p>
          <a:p>
            <a:pPr indent="-190500" lvl="0" marL="190500" rtl="0" algn="l">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Format data:</a:t>
            </a:r>
            <a:endParaRPr sz="1200">
              <a:solidFill>
                <a:srgbClr val="434343"/>
              </a:solidFill>
              <a:highlight>
                <a:schemeClr val="lt1"/>
              </a:highlight>
              <a:latin typeface="Arial"/>
              <a:ea typeface="Arial"/>
              <a:cs typeface="Arial"/>
              <a:sym typeface="Arial"/>
            </a:endParaRPr>
          </a:p>
          <a:p>
            <a:pPr indent="-190500" lvl="0" marL="190500" rtl="0" algn="l">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format data, such as converting dates to a different format or adding commas to numbers.</a:t>
            </a:r>
            <a:endParaRPr sz="1050">
              <a:solidFill>
                <a:srgbClr val="434343"/>
              </a:solidFill>
              <a:highlight>
                <a:schemeClr val="lt1"/>
              </a:highlight>
              <a:latin typeface="Arial"/>
              <a:ea typeface="Arial"/>
              <a:cs typeface="Arial"/>
              <a:sym typeface="Arial"/>
            </a:endParaRPr>
          </a:p>
          <a:p>
            <a:pPr indent="-190500" lvl="0" marL="190500" rtl="0" algn="l">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Perform calculations:</a:t>
            </a:r>
            <a:endParaRPr sz="1200">
              <a:solidFill>
                <a:srgbClr val="434343"/>
              </a:solidFill>
              <a:highlight>
                <a:schemeClr val="lt1"/>
              </a:highlight>
              <a:latin typeface="Arial"/>
              <a:ea typeface="Arial"/>
              <a:cs typeface="Arial"/>
              <a:sym typeface="Arial"/>
            </a:endParaRPr>
          </a:p>
          <a:p>
            <a:pPr indent="-190500" lvl="0" marL="190500" rtl="0" algn="l">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perform calculations on data, such as adding up the numbers in a column or finding the average of a set of numbers.</a:t>
            </a:r>
            <a:endParaRPr sz="1050">
              <a:solidFill>
                <a:srgbClr val="434343"/>
              </a:solidFill>
              <a:highlight>
                <a:schemeClr val="lt1"/>
              </a:highlight>
              <a:latin typeface="Arial"/>
              <a:ea typeface="Arial"/>
              <a:cs typeface="Arial"/>
              <a:sym typeface="Arial"/>
            </a:endParaRPr>
          </a:p>
          <a:p>
            <a:pPr indent="-190500" lvl="0" marL="190500" rtl="0" algn="l">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Write complex scripts:</a:t>
            </a:r>
            <a:endParaRPr sz="1200">
              <a:solidFill>
                <a:srgbClr val="434343"/>
              </a:solidFill>
              <a:highlight>
                <a:schemeClr val="lt1"/>
              </a:highlight>
              <a:latin typeface="Arial"/>
              <a:ea typeface="Arial"/>
              <a:cs typeface="Arial"/>
              <a:sym typeface="Arial"/>
            </a:endParaRPr>
          </a:p>
          <a:p>
            <a:pPr indent="-190500" lvl="0" marL="190500" rtl="0" algn="l">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write complex scripts to automate tasks, such as generating reports or processing data.</a:t>
            </a:r>
            <a:endParaRPr sz="10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Like Sed, Awk goes through the file </a:t>
            </a:r>
            <a:r>
              <a:rPr b="1" lang="en" sz="1350">
                <a:solidFill>
                  <a:srgbClr val="434343"/>
                </a:solidFill>
                <a:highlight>
                  <a:schemeClr val="lt1"/>
                </a:highlight>
                <a:latin typeface="Arial"/>
                <a:ea typeface="Arial"/>
                <a:cs typeface="Arial"/>
                <a:sym typeface="Arial"/>
              </a:rPr>
              <a:t>LINE-BY-LINE</a:t>
            </a:r>
            <a:r>
              <a:rPr lang="en" sz="1350">
                <a:solidFill>
                  <a:srgbClr val="434343"/>
                </a:solidFill>
                <a:highlight>
                  <a:schemeClr val="lt1"/>
                </a:highlight>
                <a:latin typeface="Arial"/>
                <a:ea typeface="Arial"/>
                <a:cs typeface="Arial"/>
                <a:sym typeface="Arial"/>
              </a:rPr>
              <a:t>. But unlike Sed, Awk won’t print anything by itself.</a:t>
            </a:r>
            <a:endParaRPr sz="1350">
              <a:solidFill>
                <a:srgbClr val="434343"/>
              </a:solidFill>
              <a:highlight>
                <a:schemeClr val="lt1"/>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c5cfa2f9a7_0_12"/>
          <p:cNvSpPr txBox="1"/>
          <p:nvPr>
            <p:ph type="title"/>
          </p:nvPr>
        </p:nvSpPr>
        <p:spPr>
          <a:xfrm>
            <a:off x="727650" y="5433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700"/>
              <a:t>Fields, Records and Built-in Variables in Awk</a:t>
            </a:r>
            <a:endParaRPr sz="2700"/>
          </a:p>
        </p:txBody>
      </p:sp>
      <p:sp>
        <p:nvSpPr>
          <p:cNvPr id="170" name="Google Shape;170;g2c5cfa2f9a7_0_12"/>
          <p:cNvSpPr txBox="1"/>
          <p:nvPr>
            <p:ph idx="1" type="body"/>
          </p:nvPr>
        </p:nvSpPr>
        <p:spPr>
          <a:xfrm>
            <a:off x="259725" y="1234825"/>
            <a:ext cx="8739000" cy="37323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434343"/>
              </a:buClr>
              <a:buSzPts val="1200"/>
              <a:buFont typeface="Arial"/>
              <a:buChar char="●"/>
            </a:pPr>
            <a:r>
              <a:rPr lang="en" sz="1350">
                <a:solidFill>
                  <a:srgbClr val="434343"/>
                </a:solidFill>
                <a:highlight>
                  <a:schemeClr val="lt1"/>
                </a:highlight>
                <a:latin typeface="Arial"/>
                <a:ea typeface="Arial"/>
                <a:cs typeface="Arial"/>
                <a:sym typeface="Arial"/>
              </a:rPr>
              <a:t>A record is a line of text and a field is a word within a line.</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Consecutive input fields in a record are separated by a delimiter known as </a:t>
            </a:r>
            <a:r>
              <a:rPr b="1" lang="en" sz="1350">
                <a:solidFill>
                  <a:srgbClr val="434343"/>
                </a:solidFill>
                <a:highlight>
                  <a:schemeClr val="lt1"/>
                </a:highlight>
                <a:latin typeface="Arial"/>
                <a:ea typeface="Arial"/>
                <a:cs typeface="Arial"/>
                <a:sym typeface="Arial"/>
              </a:rPr>
              <a:t>Field Separator (FS)</a:t>
            </a:r>
            <a:r>
              <a:rPr lang="en" sz="1350">
                <a:solidFill>
                  <a:srgbClr val="434343"/>
                </a:solidFill>
                <a:highlight>
                  <a:schemeClr val="lt1"/>
                </a:highlight>
                <a:latin typeface="Arial"/>
                <a:ea typeface="Arial"/>
                <a:cs typeface="Arial"/>
                <a:sym typeface="Arial"/>
              </a:rPr>
              <a:t>. This is also a built-in variable in Awk. It’s default value is a single whitespace (‘ ’).</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Consecutive input records are separated by a delimiter known as </a:t>
            </a:r>
            <a:r>
              <a:rPr b="1" lang="en" sz="1350">
                <a:solidFill>
                  <a:srgbClr val="434343"/>
                </a:solidFill>
                <a:highlight>
                  <a:schemeClr val="lt1"/>
                </a:highlight>
                <a:latin typeface="Arial"/>
                <a:ea typeface="Arial"/>
                <a:cs typeface="Arial"/>
                <a:sym typeface="Arial"/>
              </a:rPr>
              <a:t>Record Separator (RS)</a:t>
            </a:r>
            <a:r>
              <a:rPr lang="en" sz="1350">
                <a:solidFill>
                  <a:srgbClr val="434343"/>
                </a:solidFill>
                <a:highlight>
                  <a:schemeClr val="lt1"/>
                </a:highlight>
                <a:latin typeface="Arial"/>
                <a:ea typeface="Arial"/>
                <a:cs typeface="Arial"/>
                <a:sym typeface="Arial"/>
              </a:rPr>
              <a:t>. This is also a built-in variable in Awk. It’s default value is the next-line character (‘\n’).</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We can specify the delimiter between consecutive output fields using </a:t>
            </a:r>
            <a:r>
              <a:rPr b="1" lang="en" sz="1350">
                <a:solidFill>
                  <a:srgbClr val="434343"/>
                </a:solidFill>
                <a:highlight>
                  <a:schemeClr val="lt1"/>
                </a:highlight>
                <a:latin typeface="Arial"/>
                <a:ea typeface="Arial"/>
                <a:cs typeface="Arial"/>
                <a:sym typeface="Arial"/>
              </a:rPr>
              <a:t>Output Field Separator (OFS)</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We can specify the delimiter between consecutive output records using </a:t>
            </a:r>
            <a:r>
              <a:rPr b="1" lang="en" sz="1350">
                <a:solidFill>
                  <a:srgbClr val="434343"/>
                </a:solidFill>
                <a:highlight>
                  <a:schemeClr val="lt1"/>
                </a:highlight>
                <a:latin typeface="Arial"/>
                <a:ea typeface="Arial"/>
                <a:cs typeface="Arial"/>
                <a:sym typeface="Arial"/>
              </a:rPr>
              <a:t>Output Record Separator (OFS).</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b="1" lang="en" sz="1350">
                <a:solidFill>
                  <a:srgbClr val="434343"/>
                </a:solidFill>
                <a:highlight>
                  <a:schemeClr val="lt1"/>
                </a:highlight>
                <a:latin typeface="Arial"/>
                <a:ea typeface="Arial"/>
                <a:cs typeface="Arial"/>
                <a:sym typeface="Arial"/>
              </a:rPr>
              <a:t>NF</a:t>
            </a:r>
            <a:r>
              <a:rPr lang="en" sz="1350">
                <a:solidFill>
                  <a:srgbClr val="434343"/>
                </a:solidFill>
                <a:highlight>
                  <a:schemeClr val="lt1"/>
                </a:highlight>
                <a:latin typeface="Arial"/>
                <a:ea typeface="Arial"/>
                <a:cs typeface="Arial"/>
                <a:sym typeface="Arial"/>
              </a:rPr>
              <a:t> specifies the total number of fields in the current record being processed.</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b="1" lang="en" sz="1350">
                <a:solidFill>
                  <a:srgbClr val="434343"/>
                </a:solidFill>
                <a:highlight>
                  <a:schemeClr val="lt1"/>
                </a:highlight>
                <a:latin typeface="Arial"/>
                <a:ea typeface="Arial"/>
                <a:cs typeface="Arial"/>
                <a:sym typeface="Arial"/>
              </a:rPr>
              <a:t>NR = n </a:t>
            </a:r>
            <a:r>
              <a:rPr lang="en" sz="1350">
                <a:solidFill>
                  <a:srgbClr val="434343"/>
                </a:solidFill>
                <a:highlight>
                  <a:schemeClr val="lt1"/>
                </a:highlight>
                <a:latin typeface="Arial"/>
                <a:ea typeface="Arial"/>
                <a:cs typeface="Arial"/>
                <a:sym typeface="Arial"/>
              </a:rPr>
              <a:t>specifies that records 1 to n-1 have been processed and n</a:t>
            </a:r>
            <a:r>
              <a:rPr baseline="30000" lang="en" sz="1350">
                <a:solidFill>
                  <a:srgbClr val="434343"/>
                </a:solidFill>
                <a:highlight>
                  <a:schemeClr val="lt1"/>
                </a:highlight>
                <a:latin typeface="Arial"/>
                <a:ea typeface="Arial"/>
                <a:cs typeface="Arial"/>
                <a:sym typeface="Arial"/>
              </a:rPr>
              <a:t>th</a:t>
            </a:r>
            <a:r>
              <a:rPr lang="en" sz="1350">
                <a:solidFill>
                  <a:srgbClr val="434343"/>
                </a:solidFill>
                <a:highlight>
                  <a:schemeClr val="lt1"/>
                </a:highlight>
                <a:latin typeface="Arial"/>
                <a:ea typeface="Arial"/>
                <a:cs typeface="Arial"/>
                <a:sym typeface="Arial"/>
              </a:rPr>
              <a:t> one is being processed right now.</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The values of these built-in variables are in the “BEGIN” block of Awk. Alternatively we can set the value of </a:t>
            </a:r>
            <a:r>
              <a:rPr b="1" lang="en" sz="1350">
                <a:solidFill>
                  <a:srgbClr val="434343"/>
                </a:solidFill>
                <a:highlight>
                  <a:schemeClr val="lt1"/>
                </a:highlight>
                <a:latin typeface="Arial"/>
                <a:ea typeface="Arial"/>
                <a:cs typeface="Arial"/>
                <a:sym typeface="Arial"/>
              </a:rPr>
              <a:t>FS </a:t>
            </a:r>
            <a:r>
              <a:rPr lang="en" sz="1350">
                <a:solidFill>
                  <a:srgbClr val="434343"/>
                </a:solidFill>
                <a:highlight>
                  <a:schemeClr val="lt1"/>
                </a:highlight>
                <a:latin typeface="Arial"/>
                <a:ea typeface="Arial"/>
                <a:cs typeface="Arial"/>
                <a:sym typeface="Arial"/>
              </a:rPr>
              <a:t>from command line using </a:t>
            </a:r>
            <a:r>
              <a:rPr b="1" lang="en" sz="1350">
                <a:solidFill>
                  <a:srgbClr val="434343"/>
                </a:solidFill>
                <a:highlight>
                  <a:schemeClr val="lt1"/>
                </a:highlight>
                <a:latin typeface="Arial"/>
                <a:ea typeface="Arial"/>
                <a:cs typeface="Arial"/>
                <a:sym typeface="Arial"/>
              </a:rPr>
              <a:t>-F (-F fs)</a:t>
            </a:r>
            <a:r>
              <a:rPr lang="en" sz="1350">
                <a:solidFill>
                  <a:srgbClr val="434343"/>
                </a:solidFill>
                <a:highlight>
                  <a:schemeClr val="lt1"/>
                </a:highlight>
                <a:latin typeface="Arial"/>
                <a:ea typeface="Arial"/>
                <a:cs typeface="Arial"/>
                <a:sym typeface="Arial"/>
              </a:rPr>
              <a:t> or </a:t>
            </a:r>
            <a:r>
              <a:rPr b="1" lang="en" sz="1350">
                <a:solidFill>
                  <a:srgbClr val="434343"/>
                </a:solidFill>
                <a:highlight>
                  <a:schemeClr val="lt1"/>
                </a:highlight>
                <a:latin typeface="Arial"/>
                <a:ea typeface="Arial"/>
                <a:cs typeface="Arial"/>
                <a:sym typeface="Arial"/>
              </a:rPr>
              <a:t>--field-separator (--field-separator=fs) flag</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a:p>
            <a:pPr indent="-314325" lvl="0" marL="457200" rtl="0" algn="l">
              <a:lnSpc>
                <a:spcPct val="115000"/>
              </a:lnSpc>
              <a:spcBef>
                <a:spcPts val="0"/>
              </a:spcBef>
              <a:spcAft>
                <a:spcPts val="0"/>
              </a:spcAft>
              <a:buClr>
                <a:srgbClr val="434343"/>
              </a:buClr>
              <a:buSzPts val="1350"/>
              <a:buFont typeface="Arial"/>
              <a:buChar char="●"/>
            </a:pPr>
            <a:r>
              <a:rPr b="1" lang="en" sz="1350">
                <a:solidFill>
                  <a:srgbClr val="434343"/>
                </a:solidFill>
                <a:highlight>
                  <a:schemeClr val="lt1"/>
                </a:highlight>
                <a:latin typeface="Arial"/>
                <a:ea typeface="Arial"/>
                <a:cs typeface="Arial"/>
                <a:sym typeface="Arial"/>
              </a:rPr>
              <a:t>$0</a:t>
            </a:r>
            <a:r>
              <a:rPr lang="en" sz="1350">
                <a:solidFill>
                  <a:srgbClr val="434343"/>
                </a:solidFill>
                <a:highlight>
                  <a:schemeClr val="lt1"/>
                </a:highlight>
                <a:latin typeface="Arial"/>
                <a:ea typeface="Arial"/>
                <a:cs typeface="Arial"/>
                <a:sym typeface="Arial"/>
              </a:rPr>
              <a:t> refers to the entire current record line. </a:t>
            </a:r>
            <a:r>
              <a:rPr b="1" lang="en" sz="1350">
                <a:solidFill>
                  <a:srgbClr val="434343"/>
                </a:solidFill>
                <a:highlight>
                  <a:schemeClr val="lt1"/>
                </a:highlight>
                <a:latin typeface="Arial"/>
                <a:ea typeface="Arial"/>
                <a:cs typeface="Arial"/>
                <a:sym typeface="Arial"/>
              </a:rPr>
              <a:t>$1 </a:t>
            </a:r>
            <a:r>
              <a:rPr lang="en" sz="1350">
                <a:solidFill>
                  <a:srgbClr val="434343"/>
                </a:solidFill>
                <a:highlight>
                  <a:schemeClr val="lt1"/>
                </a:highlight>
                <a:latin typeface="Arial"/>
                <a:ea typeface="Arial"/>
                <a:cs typeface="Arial"/>
                <a:sym typeface="Arial"/>
              </a:rPr>
              <a:t>refers to the first field of the current record, </a:t>
            </a:r>
            <a:r>
              <a:rPr b="1" lang="en" sz="1350">
                <a:solidFill>
                  <a:srgbClr val="434343"/>
                </a:solidFill>
                <a:highlight>
                  <a:schemeClr val="lt1"/>
                </a:highlight>
                <a:latin typeface="Arial"/>
                <a:ea typeface="Arial"/>
                <a:cs typeface="Arial"/>
                <a:sym typeface="Arial"/>
              </a:rPr>
              <a:t>$2</a:t>
            </a:r>
            <a:r>
              <a:rPr lang="en" sz="1350">
                <a:solidFill>
                  <a:srgbClr val="434343"/>
                </a:solidFill>
                <a:highlight>
                  <a:schemeClr val="lt1"/>
                </a:highlight>
                <a:latin typeface="Arial"/>
                <a:ea typeface="Arial"/>
                <a:cs typeface="Arial"/>
                <a:sym typeface="Arial"/>
              </a:rPr>
              <a:t> the second one and so on… (</a:t>
            </a:r>
            <a:r>
              <a:rPr b="1" lang="en" sz="1350" u="sng">
                <a:solidFill>
                  <a:srgbClr val="434343"/>
                </a:solidFill>
                <a:highlight>
                  <a:schemeClr val="lt1"/>
                </a:highlight>
                <a:latin typeface="Arial"/>
                <a:ea typeface="Arial"/>
                <a:cs typeface="Arial"/>
                <a:sym typeface="Arial"/>
              </a:rPr>
              <a:t>$NF refers to the last field in the current record.</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p:txBody>
      </p:sp>
      <p:pic>
        <p:nvPicPr>
          <p:cNvPr id="171" name="Google Shape;171;g2c5cfa2f9a7_0_12"/>
          <p:cNvPicPr preferRelativeResize="0"/>
          <p:nvPr/>
        </p:nvPicPr>
        <p:blipFill rotWithShape="1">
          <a:blip r:embed="rId3">
            <a:alphaModFix/>
          </a:blip>
          <a:srcRect b="0" l="0" r="0" t="0"/>
          <a:stretch/>
        </p:blipFill>
        <p:spPr>
          <a:xfrm>
            <a:off x="2564200" y="4407852"/>
            <a:ext cx="4015599" cy="74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c5cfa2f9a7_0_0"/>
          <p:cNvSpPr txBox="1"/>
          <p:nvPr>
            <p:ph type="title"/>
          </p:nvPr>
        </p:nvSpPr>
        <p:spPr>
          <a:xfrm>
            <a:off x="727650" y="5433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700"/>
              <a:t>Structure of an Awk Script</a:t>
            </a:r>
            <a:endParaRPr sz="2700"/>
          </a:p>
        </p:txBody>
      </p:sp>
      <p:sp>
        <p:nvSpPr>
          <p:cNvPr id="177" name="Google Shape;177;g2c5cfa2f9a7_0_0"/>
          <p:cNvSpPr txBox="1"/>
          <p:nvPr>
            <p:ph idx="1" type="body"/>
          </p:nvPr>
        </p:nvSpPr>
        <p:spPr>
          <a:xfrm>
            <a:off x="259725" y="1199425"/>
            <a:ext cx="8645700" cy="4101900"/>
          </a:xfrm>
          <a:prstGeom prst="rect">
            <a:avLst/>
          </a:prstGeom>
          <a:noFill/>
          <a:ln>
            <a:noFill/>
          </a:ln>
        </p:spPr>
        <p:txBody>
          <a:bodyPr anchorCtr="0" anchor="t" bIns="91425" lIns="91425" spcFirstLastPara="1" rIns="91425" wrap="square" tIns="91425">
            <a:normAutofit lnSpcReduction="20000"/>
          </a:bodyPr>
          <a:lstStyle/>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Like Sed, Awk can be written in two ways:-</a:t>
            </a:r>
            <a:endParaRPr>
              <a:solidFill>
                <a:srgbClr val="434343"/>
              </a:solidFill>
              <a:highlight>
                <a:schemeClr val="lt1"/>
              </a:highlight>
              <a:latin typeface="Arial"/>
              <a:ea typeface="Arial"/>
              <a:cs typeface="Arial"/>
              <a:sym typeface="Arial"/>
            </a:endParaRPr>
          </a:p>
          <a:p>
            <a:pPr indent="-311150" lvl="1" marL="914400" rtl="0" algn="l">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Via command line within single quotes (‘...’): </a:t>
            </a:r>
            <a:r>
              <a:rPr lang="en" sz="1300">
                <a:solidFill>
                  <a:srgbClr val="244E3B"/>
                </a:solidFill>
                <a:highlight>
                  <a:srgbClr val="F2FCF8"/>
                </a:highlight>
                <a:latin typeface="Courier New"/>
                <a:ea typeface="Courier New"/>
                <a:cs typeface="Courier New"/>
                <a:sym typeface="Courier New"/>
              </a:rPr>
              <a:t>awk ‘&lt;script&gt;’ &lt;input_filename&gt;</a:t>
            </a:r>
            <a:endParaRPr sz="1300">
              <a:solidFill>
                <a:srgbClr val="434343"/>
              </a:solidFill>
              <a:highlight>
                <a:schemeClr val="lt1"/>
              </a:highlight>
              <a:latin typeface="Arial"/>
              <a:ea typeface="Arial"/>
              <a:cs typeface="Arial"/>
              <a:sym typeface="Arial"/>
            </a:endParaRPr>
          </a:p>
          <a:p>
            <a:pPr indent="-311150" lvl="1" marL="914400" rtl="0" algn="l">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In an external file (.awk file, using </a:t>
            </a:r>
            <a:r>
              <a:rPr b="1" lang="en" sz="1300">
                <a:solidFill>
                  <a:srgbClr val="434343"/>
                </a:solidFill>
                <a:highlight>
                  <a:schemeClr val="lt1"/>
                </a:highlight>
                <a:latin typeface="Arial"/>
                <a:ea typeface="Arial"/>
                <a:cs typeface="Arial"/>
                <a:sym typeface="Arial"/>
              </a:rPr>
              <a:t>-f flag</a:t>
            </a:r>
            <a:r>
              <a:rPr lang="en" sz="1300">
                <a:solidFill>
                  <a:srgbClr val="434343"/>
                </a:solidFill>
                <a:highlight>
                  <a:schemeClr val="lt1"/>
                </a:highlight>
                <a:latin typeface="Arial"/>
                <a:ea typeface="Arial"/>
                <a:cs typeface="Arial"/>
                <a:sym typeface="Arial"/>
              </a:rPr>
              <a:t>): </a:t>
            </a:r>
            <a:r>
              <a:rPr lang="en" sz="1300">
                <a:solidFill>
                  <a:srgbClr val="244E3B"/>
                </a:solidFill>
                <a:highlight>
                  <a:srgbClr val="F2FCF8"/>
                </a:highlight>
                <a:latin typeface="Courier New"/>
                <a:ea typeface="Courier New"/>
                <a:cs typeface="Courier New"/>
                <a:sym typeface="Courier New"/>
              </a:rPr>
              <a:t>awk -f &lt;script_file.awk&gt; &lt;input_filename&gt;</a:t>
            </a:r>
            <a:endParaRPr sz="1300">
              <a:solidFill>
                <a:srgbClr val="434343"/>
              </a:solidFill>
              <a:highlight>
                <a:schemeClr val="lt1"/>
              </a:highlight>
              <a:latin typeface="Arial"/>
              <a:ea typeface="Arial"/>
              <a:cs typeface="Arial"/>
              <a:sym typeface="Arial"/>
            </a:endParaRPr>
          </a:p>
          <a:p>
            <a:pPr indent="-311150" lvl="2" marL="1371600" rtl="0" algn="l">
              <a:lnSpc>
                <a:spcPct val="115000"/>
              </a:lnSpc>
              <a:spcBef>
                <a:spcPts val="0"/>
              </a:spcBef>
              <a:spcAft>
                <a:spcPts val="0"/>
              </a:spcAft>
              <a:buClr>
                <a:srgbClr val="434343"/>
              </a:buClr>
              <a:buSzPts val="1300"/>
              <a:buFont typeface="Arial"/>
              <a:buChar char="■"/>
            </a:pPr>
            <a:r>
              <a:rPr b="1" lang="en" sz="1300">
                <a:solidFill>
                  <a:srgbClr val="434343"/>
                </a:solidFill>
                <a:highlight>
                  <a:schemeClr val="lt1"/>
                </a:highlight>
                <a:latin typeface="Arial"/>
                <a:ea typeface="Arial"/>
                <a:cs typeface="Arial"/>
                <a:sym typeface="Arial"/>
              </a:rPr>
              <a:t>Use double quotes inside “script” or “script_file.awk”</a:t>
            </a:r>
            <a:endParaRPr b="1" sz="13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BEGIN Block (optional):</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 BEGIN block executes </a:t>
            </a:r>
            <a:r>
              <a:rPr b="1" lang="en" sz="1200">
                <a:solidFill>
                  <a:srgbClr val="434343"/>
                </a:solidFill>
                <a:highlight>
                  <a:schemeClr val="lt1"/>
                </a:highlight>
                <a:latin typeface="Arial"/>
                <a:ea typeface="Arial"/>
                <a:cs typeface="Arial"/>
                <a:sym typeface="Arial"/>
              </a:rPr>
              <a:t>once</a:t>
            </a:r>
            <a:r>
              <a:rPr lang="en" sz="1200">
                <a:solidFill>
                  <a:srgbClr val="434343"/>
                </a:solidFill>
                <a:highlight>
                  <a:schemeClr val="lt1"/>
                </a:highlight>
                <a:latin typeface="Arial"/>
                <a:ea typeface="Arial"/>
                <a:cs typeface="Arial"/>
                <a:sym typeface="Arial"/>
              </a:rPr>
              <a:t> before processing any input lines.</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It’s ideal for initialization tasks, such as </a:t>
            </a:r>
            <a:r>
              <a:rPr b="1" lang="en" sz="1200">
                <a:solidFill>
                  <a:srgbClr val="434343"/>
                </a:solidFill>
                <a:highlight>
                  <a:schemeClr val="lt1"/>
                </a:highlight>
                <a:latin typeface="Arial"/>
                <a:ea typeface="Arial"/>
                <a:cs typeface="Arial"/>
                <a:sym typeface="Arial"/>
              </a:rPr>
              <a:t>setting variables</a:t>
            </a:r>
            <a:r>
              <a:rPr lang="en" sz="1200">
                <a:solidFill>
                  <a:srgbClr val="434343"/>
                </a:solidFill>
                <a:highlight>
                  <a:schemeClr val="lt1"/>
                </a:highlight>
                <a:latin typeface="Arial"/>
                <a:ea typeface="Arial"/>
                <a:cs typeface="Arial"/>
                <a:sym typeface="Arial"/>
              </a:rPr>
              <a:t> or </a:t>
            </a:r>
            <a:r>
              <a:rPr b="1" lang="en" sz="1200">
                <a:solidFill>
                  <a:srgbClr val="434343"/>
                </a:solidFill>
                <a:highlight>
                  <a:schemeClr val="lt1"/>
                </a:highlight>
                <a:latin typeface="Arial"/>
                <a:ea typeface="Arial"/>
                <a:cs typeface="Arial"/>
                <a:sym typeface="Arial"/>
              </a:rPr>
              <a:t>printing headers</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example, you can use it to print a header for your AWK program:</a:t>
            </a:r>
            <a:endParaRPr sz="1200">
              <a:solidFill>
                <a:srgbClr val="434343"/>
              </a:solidFill>
              <a:highlight>
                <a:schemeClr val="lt1"/>
              </a:highlight>
              <a:latin typeface="Arial"/>
              <a:ea typeface="Arial"/>
              <a:cs typeface="Arial"/>
              <a:sym typeface="Arial"/>
            </a:endParaRPr>
          </a:p>
          <a:p>
            <a:pPr indent="-314325" lvl="2" marL="1371600" rtl="0" algn="l">
              <a:lnSpc>
                <a:spcPct val="115000"/>
              </a:lnSpc>
              <a:spcBef>
                <a:spcPts val="0"/>
              </a:spcBef>
              <a:spcAft>
                <a:spcPts val="0"/>
              </a:spcAft>
              <a:buClr>
                <a:srgbClr val="434343"/>
              </a:buClr>
              <a:buSzPts val="1350"/>
              <a:buFont typeface="Arial"/>
              <a:buChar char="■"/>
            </a:pPr>
            <a:r>
              <a:rPr lang="en" sz="1300">
                <a:solidFill>
                  <a:srgbClr val="244E3B"/>
                </a:solidFill>
                <a:highlight>
                  <a:srgbClr val="F2FCF8"/>
                </a:highlight>
                <a:latin typeface="Courier New"/>
                <a:ea typeface="Courier New"/>
                <a:cs typeface="Courier New"/>
                <a:sym typeface="Courier New"/>
              </a:rPr>
              <a:t>awk ‘BEGIN{ print “==Employee Info==” }’</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Pattern Block (There can be multiple of them):</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The pattern block processes each input line based on specified conditions.</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You define patterns (regular expressions) to match against input lines.</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b="1" lang="en" sz="1200">
                <a:solidFill>
                  <a:srgbClr val="434343"/>
                </a:solidFill>
                <a:highlight>
                  <a:schemeClr val="lt1"/>
                </a:highlight>
                <a:latin typeface="Arial"/>
                <a:ea typeface="Arial"/>
                <a:cs typeface="Arial"/>
                <a:sym typeface="Arial"/>
              </a:rPr>
              <a:t>If no pattern is mentioned, then Awk will check it against every line.</a:t>
            </a:r>
            <a:endParaRPr b="1"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If a line matches the pattern, the associated action(s) are executed.</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instance, to print lines containing the word “manager”:</a:t>
            </a:r>
            <a:endParaRPr sz="1200">
              <a:solidFill>
                <a:srgbClr val="434343"/>
              </a:solidFill>
              <a:highlight>
                <a:schemeClr val="lt1"/>
              </a:highlight>
              <a:latin typeface="Arial"/>
              <a:ea typeface="Arial"/>
              <a:cs typeface="Arial"/>
              <a:sym typeface="Arial"/>
            </a:endParaRPr>
          </a:p>
          <a:p>
            <a:pPr indent="-304800" lvl="2" marL="1371600" rtl="0" algn="l">
              <a:lnSpc>
                <a:spcPct val="115000"/>
              </a:lnSpc>
              <a:spcBef>
                <a:spcPts val="0"/>
              </a:spcBef>
              <a:spcAft>
                <a:spcPts val="0"/>
              </a:spcAft>
              <a:buClr>
                <a:srgbClr val="434343"/>
              </a:buClr>
              <a:buSzPts val="1200"/>
              <a:buFont typeface="Arial"/>
              <a:buChar char="■"/>
            </a:pPr>
            <a:r>
              <a:rPr lang="en" sz="1300">
                <a:solidFill>
                  <a:srgbClr val="244E3B"/>
                </a:solidFill>
                <a:highlight>
                  <a:srgbClr val="F2FCF8"/>
                </a:highlight>
                <a:latin typeface="Courier New"/>
                <a:ea typeface="Courier New"/>
                <a:cs typeface="Courier New"/>
                <a:sym typeface="Courier New"/>
              </a:rPr>
              <a:t>awk ‘/manager/ { print $1, $NF }’</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END Block (optional):</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 END block executes </a:t>
            </a:r>
            <a:r>
              <a:rPr b="1" lang="en" sz="1200">
                <a:solidFill>
                  <a:srgbClr val="434343"/>
                </a:solidFill>
                <a:highlight>
                  <a:schemeClr val="lt1"/>
                </a:highlight>
                <a:latin typeface="Arial"/>
                <a:ea typeface="Arial"/>
                <a:cs typeface="Arial"/>
                <a:sym typeface="Arial"/>
              </a:rPr>
              <a:t>once</a:t>
            </a:r>
            <a:r>
              <a:rPr lang="en" sz="1200">
                <a:solidFill>
                  <a:srgbClr val="434343"/>
                </a:solidFill>
                <a:highlight>
                  <a:schemeClr val="lt1"/>
                </a:highlight>
                <a:latin typeface="Arial"/>
                <a:ea typeface="Arial"/>
                <a:cs typeface="Arial"/>
                <a:sym typeface="Arial"/>
              </a:rPr>
              <a:t> after processing all input lines.</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It’s useful for </a:t>
            </a:r>
            <a:r>
              <a:rPr b="1" lang="en" sz="1200">
                <a:solidFill>
                  <a:srgbClr val="434343"/>
                </a:solidFill>
                <a:highlight>
                  <a:schemeClr val="lt1"/>
                </a:highlight>
                <a:latin typeface="Arial"/>
                <a:ea typeface="Arial"/>
                <a:cs typeface="Arial"/>
                <a:sym typeface="Arial"/>
              </a:rPr>
              <a:t>final calculations</a:t>
            </a:r>
            <a:r>
              <a:rPr lang="en" sz="1200">
                <a:solidFill>
                  <a:srgbClr val="434343"/>
                </a:solidFill>
                <a:highlight>
                  <a:schemeClr val="lt1"/>
                </a:highlight>
                <a:latin typeface="Arial"/>
                <a:ea typeface="Arial"/>
                <a:cs typeface="Arial"/>
                <a:sym typeface="Arial"/>
              </a:rPr>
              <a:t>, summaries, or </a:t>
            </a:r>
            <a:r>
              <a:rPr b="1" lang="en" sz="1200">
                <a:solidFill>
                  <a:srgbClr val="434343"/>
                </a:solidFill>
                <a:highlight>
                  <a:schemeClr val="lt1"/>
                </a:highlight>
                <a:latin typeface="Arial"/>
                <a:ea typeface="Arial"/>
                <a:cs typeface="Arial"/>
                <a:sym typeface="Arial"/>
              </a:rPr>
              <a:t>printing closing messages</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example, to print a footer indicating the end of data:</a:t>
            </a:r>
            <a:endParaRPr sz="1200">
              <a:solidFill>
                <a:srgbClr val="434343"/>
              </a:solidFill>
              <a:highlight>
                <a:schemeClr val="lt1"/>
              </a:highlight>
              <a:latin typeface="Arial"/>
              <a:ea typeface="Arial"/>
              <a:cs typeface="Arial"/>
              <a:sym typeface="Arial"/>
            </a:endParaRPr>
          </a:p>
          <a:p>
            <a:pPr indent="-304800" lvl="2" marL="1371600" rtl="0" algn="l">
              <a:lnSpc>
                <a:spcPct val="115000"/>
              </a:lnSpc>
              <a:spcBef>
                <a:spcPts val="0"/>
              </a:spcBef>
              <a:spcAft>
                <a:spcPts val="0"/>
              </a:spcAft>
              <a:buClr>
                <a:srgbClr val="434343"/>
              </a:buClr>
              <a:buSzPts val="1200"/>
              <a:buFont typeface="Arial"/>
              <a:buChar char="■"/>
            </a:pPr>
            <a:r>
              <a:rPr lang="en" sz="1300">
                <a:solidFill>
                  <a:srgbClr val="244E3B"/>
                </a:solidFill>
                <a:highlight>
                  <a:srgbClr val="F2FCF8"/>
                </a:highlight>
                <a:latin typeface="Courier New"/>
                <a:ea typeface="Courier New"/>
                <a:cs typeface="Courier New"/>
                <a:sym typeface="Courier New"/>
              </a:rPr>
              <a:t>awk ‘END{ print “==The End==” }’</a:t>
            </a:r>
            <a:endParaRPr sz="1200">
              <a:solidFill>
                <a:srgbClr val="434343"/>
              </a:solidFill>
              <a:highlight>
                <a:schemeClr val="lt1"/>
              </a:highlight>
              <a:latin typeface="Arial"/>
              <a:ea typeface="Arial"/>
              <a:cs typeface="Arial"/>
              <a:sym typeface="Arial"/>
            </a:endParaRPr>
          </a:p>
        </p:txBody>
      </p:sp>
      <p:pic>
        <p:nvPicPr>
          <p:cNvPr id="178" name="Google Shape;178;g2c5cfa2f9a7_0_0"/>
          <p:cNvPicPr preferRelativeResize="0"/>
          <p:nvPr/>
        </p:nvPicPr>
        <p:blipFill rotWithShape="1">
          <a:blip r:embed="rId3">
            <a:alphaModFix/>
          </a:blip>
          <a:srcRect b="0" l="0" r="0" t="0"/>
          <a:stretch/>
        </p:blipFill>
        <p:spPr>
          <a:xfrm>
            <a:off x="6919075" y="2119025"/>
            <a:ext cx="1737549" cy="1339575"/>
          </a:xfrm>
          <a:prstGeom prst="rect">
            <a:avLst/>
          </a:prstGeom>
          <a:noFill/>
          <a:ln>
            <a:noFill/>
          </a:ln>
        </p:spPr>
      </p:pic>
      <p:pic>
        <p:nvPicPr>
          <p:cNvPr id="179" name="Google Shape;179;g2c5cfa2f9a7_0_0"/>
          <p:cNvPicPr preferRelativeResize="0"/>
          <p:nvPr/>
        </p:nvPicPr>
        <p:blipFill rotWithShape="1">
          <a:blip r:embed="rId4">
            <a:alphaModFix/>
          </a:blip>
          <a:srcRect b="0" l="0" r="0" t="0"/>
          <a:stretch/>
        </p:blipFill>
        <p:spPr>
          <a:xfrm>
            <a:off x="6534150" y="3580725"/>
            <a:ext cx="2545674" cy="128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c5cfa2f9a7_0_24"/>
          <p:cNvSpPr txBox="1"/>
          <p:nvPr>
            <p:ph type="title"/>
          </p:nvPr>
        </p:nvSpPr>
        <p:spPr>
          <a:xfrm>
            <a:off x="727650" y="5433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700"/>
              <a:t>Printing in Awk</a:t>
            </a:r>
            <a:endParaRPr sz="2700"/>
          </a:p>
        </p:txBody>
      </p:sp>
      <p:sp>
        <p:nvSpPr>
          <p:cNvPr id="185" name="Google Shape;185;g2c5cfa2f9a7_0_24"/>
          <p:cNvSpPr txBox="1"/>
          <p:nvPr>
            <p:ph idx="1" type="body"/>
          </p:nvPr>
        </p:nvSpPr>
        <p:spPr>
          <a:xfrm>
            <a:off x="259725" y="1316925"/>
            <a:ext cx="5179800" cy="4031100"/>
          </a:xfrm>
          <a:prstGeom prst="rect">
            <a:avLst/>
          </a:prstGeom>
          <a:noFill/>
          <a:ln>
            <a:noFill/>
          </a:ln>
        </p:spPr>
        <p:txBody>
          <a:bodyPr anchorCtr="0" anchor="t" bIns="91425" lIns="91425" spcFirstLastPara="1" rIns="91425" wrap="square" tIns="91425">
            <a:normAutofit lnSpcReduction="20000"/>
          </a:bodyPr>
          <a:lstStyle/>
          <a:p>
            <a:pPr indent="-304800" lvl="0" marL="457200" rtl="0" algn="l">
              <a:lnSpc>
                <a:spcPct val="115000"/>
              </a:lnSpc>
              <a:spcBef>
                <a:spcPts val="150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There are two functions to print output in an Awk script:- 1) print, 2) printf</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AutoNum type="arabicParenR"/>
            </a:pPr>
            <a:r>
              <a:rPr b="1" lang="en" sz="1200">
                <a:solidFill>
                  <a:srgbClr val="434343"/>
                </a:solidFill>
                <a:highlight>
                  <a:schemeClr val="lt1"/>
                </a:highlight>
                <a:latin typeface="Arial"/>
                <a:ea typeface="Arial"/>
                <a:cs typeface="Arial"/>
                <a:sym typeface="Arial"/>
              </a:rPr>
              <a:t>print</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Outputs data (pretty much like Python’s print), with an additional newline character at the end by default.</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Syntax: </a:t>
            </a:r>
            <a:r>
              <a:rPr lang="en" sz="1300">
                <a:solidFill>
                  <a:srgbClr val="244E3B"/>
                </a:solidFill>
                <a:highlight>
                  <a:srgbClr val="F2FCF8"/>
                </a:highlight>
                <a:latin typeface="Courier New"/>
                <a:ea typeface="Courier New"/>
                <a:cs typeface="Courier New"/>
                <a:sym typeface="Courier New"/>
              </a:rPr>
              <a:t>print item1, item2, ...</a:t>
            </a:r>
            <a:r>
              <a:rPr lang="en" sz="1200">
                <a:solidFill>
                  <a:srgbClr val="434343"/>
                </a:solidFill>
                <a:highlight>
                  <a:schemeClr val="lt1"/>
                </a:highlight>
                <a:latin typeface="Arial"/>
                <a:ea typeface="Arial"/>
                <a:cs typeface="Arial"/>
                <a:sym typeface="Arial"/>
              </a:rPr>
              <a:t> (See no braces used unlike Python)</a:t>
            </a:r>
            <a:endParaRPr sz="13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Example: </a:t>
            </a:r>
            <a:r>
              <a:rPr lang="en" sz="1300">
                <a:solidFill>
                  <a:srgbClr val="244E3B"/>
                </a:solidFill>
                <a:highlight>
                  <a:srgbClr val="F2FCF8"/>
                </a:highlight>
                <a:latin typeface="Courier New"/>
                <a:ea typeface="Courier New"/>
                <a:cs typeface="Courier New"/>
                <a:sym typeface="Courier New"/>
              </a:rPr>
              <a:t>{ print $1, $3 }</a:t>
            </a:r>
            <a:endParaRPr sz="1300">
              <a:solidFill>
                <a:srgbClr val="244E3B"/>
              </a:solidFill>
              <a:highlight>
                <a:srgbClr val="F2FCF8"/>
              </a:highlight>
              <a:latin typeface="Courier New"/>
              <a:ea typeface="Courier New"/>
              <a:cs typeface="Courier New"/>
              <a:sym typeface="Courier New"/>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Like in Python print is of form “print( …, sep=‘ ’, end=‘\n’)”, for print in Awk, </a:t>
            </a:r>
            <a:r>
              <a:rPr b="1" lang="en" sz="1200">
                <a:solidFill>
                  <a:srgbClr val="434343"/>
                </a:solidFill>
                <a:highlight>
                  <a:schemeClr val="lt1"/>
                </a:highlight>
                <a:latin typeface="Arial"/>
                <a:ea typeface="Arial"/>
                <a:cs typeface="Arial"/>
                <a:sym typeface="Arial"/>
              </a:rPr>
              <a:t>OFS serves as the “sep” attribute</a:t>
            </a:r>
            <a:r>
              <a:rPr lang="en" sz="1200">
                <a:solidFill>
                  <a:srgbClr val="434343"/>
                </a:solidFill>
                <a:highlight>
                  <a:schemeClr val="lt1"/>
                </a:highlight>
                <a:latin typeface="Arial"/>
                <a:ea typeface="Arial"/>
                <a:cs typeface="Arial"/>
                <a:sym typeface="Arial"/>
              </a:rPr>
              <a:t> and </a:t>
            </a:r>
            <a:r>
              <a:rPr b="1" lang="en" sz="1200">
                <a:solidFill>
                  <a:srgbClr val="434343"/>
                </a:solidFill>
                <a:highlight>
                  <a:schemeClr val="lt1"/>
                </a:highlight>
                <a:latin typeface="Arial"/>
                <a:ea typeface="Arial"/>
                <a:cs typeface="Arial"/>
                <a:sym typeface="Arial"/>
              </a:rPr>
              <a:t>ORS as the “end” attribute</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AutoNum type="arabicParenR"/>
            </a:pPr>
            <a:r>
              <a:rPr b="1" lang="en" sz="1200">
                <a:solidFill>
                  <a:srgbClr val="434343"/>
                </a:solidFill>
                <a:highlight>
                  <a:schemeClr val="lt1"/>
                </a:highlight>
                <a:latin typeface="Arial"/>
                <a:ea typeface="Arial"/>
                <a:cs typeface="Arial"/>
                <a:sym typeface="Arial"/>
              </a:rPr>
              <a:t>printf</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Pretty much like C’s printf, no newline character appended in the end.</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It </a:t>
            </a:r>
            <a:r>
              <a:rPr lang="en" sz="1200">
                <a:solidFill>
                  <a:srgbClr val="434343"/>
                </a:solidFill>
                <a:highlight>
                  <a:schemeClr val="lt1"/>
                </a:highlight>
                <a:latin typeface="Roboto"/>
                <a:ea typeface="Roboto"/>
                <a:cs typeface="Roboto"/>
                <a:sym typeface="Roboto"/>
              </a:rPr>
              <a:t>is used for formatted printing, allowing you to specify formatting options such as width, precision, and alignment.</a:t>
            </a:r>
            <a:endParaRPr sz="1200">
              <a:solidFill>
                <a:srgbClr val="434343"/>
              </a:solidFill>
              <a:highlight>
                <a:schemeClr val="lt1"/>
              </a:highlight>
              <a:latin typeface="Roboto"/>
              <a:ea typeface="Roboto"/>
              <a:cs typeface="Roboto"/>
              <a:sym typeface="Roboto"/>
            </a:endParaRPr>
          </a:p>
          <a:p>
            <a:pPr indent="-304800" lvl="1" marL="914400" rtl="0" algn="l">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Syntax: </a:t>
            </a:r>
            <a:r>
              <a:rPr lang="en" sz="1300">
                <a:solidFill>
                  <a:srgbClr val="244E3B"/>
                </a:solidFill>
                <a:highlight>
                  <a:srgbClr val="F2FCF8"/>
                </a:highlight>
                <a:latin typeface="Courier New"/>
                <a:ea typeface="Courier New"/>
                <a:cs typeface="Courier New"/>
                <a:sym typeface="Courier New"/>
              </a:rPr>
              <a:t>printf format, item1, item2, ...</a:t>
            </a:r>
            <a:r>
              <a:rPr lang="en" sz="1200">
                <a:solidFill>
                  <a:srgbClr val="434343"/>
                </a:solidFill>
                <a:highlight>
                  <a:schemeClr val="lt1"/>
                </a:highlight>
                <a:latin typeface="Arial"/>
                <a:ea typeface="Arial"/>
                <a:cs typeface="Arial"/>
                <a:sym typeface="Arial"/>
              </a:rPr>
              <a:t> (See no braces used unlike C)</a:t>
            </a:r>
            <a:endParaRPr sz="13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Example: </a:t>
            </a:r>
            <a:r>
              <a:rPr lang="en" sz="1300">
                <a:solidFill>
                  <a:srgbClr val="244E3B"/>
                </a:solidFill>
                <a:highlight>
                  <a:srgbClr val="F2FCF8"/>
                </a:highlight>
                <a:latin typeface="Courier New"/>
                <a:ea typeface="Courier New"/>
                <a:cs typeface="Courier New"/>
                <a:sym typeface="Courier New"/>
              </a:rPr>
              <a:t>{ printf “%s\t%s\n”, $1, $3 }</a:t>
            </a:r>
            <a:endParaRPr sz="1300">
              <a:solidFill>
                <a:srgbClr val="244E3B"/>
              </a:solidFill>
              <a:highlight>
                <a:srgbClr val="F2FCF8"/>
              </a:highlight>
              <a:latin typeface="Courier New"/>
              <a:ea typeface="Courier New"/>
              <a:cs typeface="Courier New"/>
              <a:sym typeface="Courier New"/>
            </a:endParaRPr>
          </a:p>
          <a:p>
            <a:pPr indent="-304800" lvl="1" marL="914400" rtl="0" algn="l">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OFS, ORS has nothing to do with it.</a:t>
            </a:r>
            <a:endParaRPr sz="1200">
              <a:solidFill>
                <a:srgbClr val="434343"/>
              </a:solidFill>
              <a:highlight>
                <a:schemeClr val="lt1"/>
              </a:highlight>
              <a:latin typeface="Roboto"/>
              <a:ea typeface="Roboto"/>
              <a:cs typeface="Roboto"/>
              <a:sym typeface="Roboto"/>
            </a:endParaRPr>
          </a:p>
        </p:txBody>
      </p:sp>
      <p:pic>
        <p:nvPicPr>
          <p:cNvPr id="186" name="Google Shape;186;g2c5cfa2f9a7_0_24"/>
          <p:cNvPicPr preferRelativeResize="0"/>
          <p:nvPr/>
        </p:nvPicPr>
        <p:blipFill rotWithShape="1">
          <a:blip r:embed="rId3">
            <a:alphaModFix/>
          </a:blip>
          <a:srcRect b="0" l="0" r="0" t="0"/>
          <a:stretch/>
        </p:blipFill>
        <p:spPr>
          <a:xfrm>
            <a:off x="5592000" y="2343548"/>
            <a:ext cx="3155899" cy="646475"/>
          </a:xfrm>
          <a:prstGeom prst="rect">
            <a:avLst/>
          </a:prstGeom>
          <a:noFill/>
          <a:ln>
            <a:noFill/>
          </a:ln>
        </p:spPr>
      </p:pic>
      <p:pic>
        <p:nvPicPr>
          <p:cNvPr id="187" name="Google Shape;187;g2c5cfa2f9a7_0_24"/>
          <p:cNvPicPr preferRelativeResize="0"/>
          <p:nvPr/>
        </p:nvPicPr>
        <p:blipFill rotWithShape="1">
          <a:blip r:embed="rId4">
            <a:alphaModFix/>
          </a:blip>
          <a:srcRect b="0" l="0" r="0" t="0"/>
          <a:stretch/>
        </p:blipFill>
        <p:spPr>
          <a:xfrm>
            <a:off x="5591998" y="4260926"/>
            <a:ext cx="3155901" cy="727763"/>
          </a:xfrm>
          <a:prstGeom prst="rect">
            <a:avLst/>
          </a:prstGeom>
          <a:noFill/>
          <a:ln>
            <a:noFill/>
          </a:ln>
        </p:spPr>
      </p:pic>
      <p:pic>
        <p:nvPicPr>
          <p:cNvPr id="188" name="Google Shape;188;g2c5cfa2f9a7_0_24"/>
          <p:cNvPicPr preferRelativeResize="0"/>
          <p:nvPr/>
        </p:nvPicPr>
        <p:blipFill rotWithShape="1">
          <a:blip r:embed="rId5">
            <a:alphaModFix/>
          </a:blip>
          <a:srcRect b="0" l="0" r="0" t="0"/>
          <a:stretch/>
        </p:blipFill>
        <p:spPr>
          <a:xfrm>
            <a:off x="6217973" y="3168125"/>
            <a:ext cx="1903950" cy="1043825"/>
          </a:xfrm>
          <a:prstGeom prst="rect">
            <a:avLst/>
          </a:prstGeom>
          <a:noFill/>
          <a:ln>
            <a:noFill/>
          </a:ln>
        </p:spPr>
      </p:pic>
      <p:pic>
        <p:nvPicPr>
          <p:cNvPr id="189" name="Google Shape;189;g2c5cfa2f9a7_0_24"/>
          <p:cNvPicPr preferRelativeResize="0"/>
          <p:nvPr/>
        </p:nvPicPr>
        <p:blipFill rotWithShape="1">
          <a:blip r:embed="rId6">
            <a:alphaModFix/>
          </a:blip>
          <a:srcRect b="0" l="0" r="0" t="0"/>
          <a:stretch/>
        </p:blipFill>
        <p:spPr>
          <a:xfrm>
            <a:off x="6385825" y="962425"/>
            <a:ext cx="1568250" cy="133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b3c4fadc5d_3_1"/>
          <p:cNvSpPr txBox="1"/>
          <p:nvPr>
            <p:ph type="title"/>
          </p:nvPr>
        </p:nvSpPr>
        <p:spPr>
          <a:xfrm>
            <a:off x="635800" y="549175"/>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240"/>
              <a:t>Variables and Arithmetic in Awk</a:t>
            </a:r>
            <a:endParaRPr sz="3240"/>
          </a:p>
        </p:txBody>
      </p:sp>
      <p:sp>
        <p:nvSpPr>
          <p:cNvPr id="195" name="Google Shape;195;g2b3c4fadc5d_3_1"/>
          <p:cNvSpPr txBox="1"/>
          <p:nvPr>
            <p:ph idx="2" type="body"/>
          </p:nvPr>
        </p:nvSpPr>
        <p:spPr>
          <a:xfrm>
            <a:off x="3770250" y="1352550"/>
            <a:ext cx="5355300" cy="3820800"/>
          </a:xfrm>
          <a:prstGeom prst="rect">
            <a:avLst/>
          </a:prstGeom>
          <a:noFill/>
          <a:ln>
            <a:noFill/>
          </a:ln>
        </p:spPr>
        <p:txBody>
          <a:bodyPr anchorCtr="0" anchor="t" bIns="91425" lIns="91425" spcFirstLastPara="1" rIns="91425" wrap="square" tIns="91425">
            <a:normAutofit/>
          </a:bodyPr>
          <a:lstStyle/>
          <a:p>
            <a:pPr indent="-304800" lvl="0" marL="457200" rtl="0" algn="l">
              <a:lnSpc>
                <a:spcPct val="137500"/>
              </a:lnSpc>
              <a:spcBef>
                <a:spcPts val="150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In AWK, a variable is a named storage location that can be used to store data.</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to store any type of data, including numbers, strings, and arrays.</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are declared by assigning a value to them.</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in AWK expressions and statements.</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AWK has a number of built-in variables, such as NR, NF, and FILENAME.</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User-defined variables can be created by assigning a value to them.</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in AWK expressions and statements.</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AWK expressions can be used to perform calculations on variables.</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AWK statements can be used to control the flow of an AWK program.</a:t>
            </a:r>
            <a:endParaRPr sz="1200">
              <a:solidFill>
                <a:srgbClr val="434343"/>
              </a:solidFill>
              <a:highlight>
                <a:schemeClr val="lt1"/>
              </a:highlight>
              <a:latin typeface="Arial"/>
              <a:ea typeface="Arial"/>
              <a:cs typeface="Arial"/>
              <a:sym typeface="Arial"/>
            </a:endParaRPr>
          </a:p>
          <a:p>
            <a:pPr indent="-304800" lvl="0" marL="457200" rtl="0" algn="l">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Lot of mathematical built-in functions like: sin, cos, tan, sqrt etc. are available.</a:t>
            </a:r>
            <a:endParaRPr sz="1200">
              <a:solidFill>
                <a:srgbClr val="434343"/>
              </a:solidFill>
              <a:highlight>
                <a:schemeClr val="lt1"/>
              </a:highlight>
              <a:latin typeface="Arial"/>
              <a:ea typeface="Arial"/>
              <a:cs typeface="Arial"/>
              <a:sym typeface="Arial"/>
            </a:endParaRPr>
          </a:p>
        </p:txBody>
      </p:sp>
      <p:pic>
        <p:nvPicPr>
          <p:cNvPr id="196" name="Google Shape;196;g2b3c4fadc5d_3_1"/>
          <p:cNvPicPr preferRelativeResize="0"/>
          <p:nvPr/>
        </p:nvPicPr>
        <p:blipFill rotWithShape="1">
          <a:blip r:embed="rId3">
            <a:alphaModFix/>
          </a:blip>
          <a:srcRect b="0" l="0" r="0" t="0"/>
          <a:stretch/>
        </p:blipFill>
        <p:spPr>
          <a:xfrm>
            <a:off x="649525" y="1803325"/>
            <a:ext cx="2589151" cy="2035974"/>
          </a:xfrm>
          <a:prstGeom prst="rect">
            <a:avLst/>
          </a:prstGeom>
          <a:noFill/>
          <a:ln>
            <a:noFill/>
          </a:ln>
        </p:spPr>
      </p:pic>
      <p:pic>
        <p:nvPicPr>
          <p:cNvPr id="197" name="Google Shape;197;g2b3c4fadc5d_3_1"/>
          <p:cNvPicPr preferRelativeResize="0"/>
          <p:nvPr/>
        </p:nvPicPr>
        <p:blipFill rotWithShape="1">
          <a:blip r:embed="rId4">
            <a:alphaModFix/>
          </a:blip>
          <a:srcRect b="0" l="0" r="0" t="0"/>
          <a:stretch/>
        </p:blipFill>
        <p:spPr>
          <a:xfrm>
            <a:off x="90761" y="4055574"/>
            <a:ext cx="3706701" cy="44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b43b1c85b4_0_0"/>
          <p:cNvSpPr txBox="1"/>
          <p:nvPr>
            <p:ph type="title"/>
          </p:nvPr>
        </p:nvSpPr>
        <p:spPr>
          <a:xfrm>
            <a:off x="585225" y="5652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140"/>
              <a:t>Conditionals and Loops in Awk</a:t>
            </a:r>
            <a:endParaRPr sz="3140"/>
          </a:p>
        </p:txBody>
      </p:sp>
      <p:sp>
        <p:nvSpPr>
          <p:cNvPr id="203" name="Google Shape;203;g2b43b1c85b4_0_0"/>
          <p:cNvSpPr txBox="1"/>
          <p:nvPr>
            <p:ph idx="1" type="body"/>
          </p:nvPr>
        </p:nvSpPr>
        <p:spPr>
          <a:xfrm>
            <a:off x="104425" y="1384625"/>
            <a:ext cx="8592300" cy="36774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900"/>
              </a:spcBef>
              <a:spcAft>
                <a:spcPts val="0"/>
              </a:spcAft>
              <a:buClr>
                <a:srgbClr val="434343"/>
              </a:buClr>
              <a:buSzPts val="1200"/>
              <a:buChar char="●"/>
            </a:pPr>
            <a:r>
              <a:rPr lang="en">
                <a:solidFill>
                  <a:srgbClr val="434343"/>
                </a:solidFill>
              </a:rPr>
              <a:t>Syntax of if-else (Pretty much like C/C++):-                                  Example:-</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311150" lvl="0" marL="457200" rtl="0" algn="l">
              <a:lnSpc>
                <a:spcPct val="115000"/>
              </a:lnSpc>
              <a:spcBef>
                <a:spcPts val="900"/>
              </a:spcBef>
              <a:spcAft>
                <a:spcPts val="0"/>
              </a:spcAft>
              <a:buClr>
                <a:srgbClr val="434343"/>
              </a:buClr>
              <a:buSzPts val="1300"/>
              <a:buChar char="●"/>
            </a:pPr>
            <a:r>
              <a:rPr lang="en">
                <a:solidFill>
                  <a:srgbClr val="434343"/>
                </a:solidFill>
              </a:rPr>
              <a:t>Syntax of while loop (like C/C++):-                                                     Example:-</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311150" lvl="0" marL="457200" rtl="0" algn="l">
              <a:lnSpc>
                <a:spcPct val="115000"/>
              </a:lnSpc>
              <a:spcBef>
                <a:spcPts val="900"/>
              </a:spcBef>
              <a:spcAft>
                <a:spcPts val="0"/>
              </a:spcAft>
              <a:buClr>
                <a:srgbClr val="434343"/>
              </a:buClr>
              <a:buSzPts val="1300"/>
              <a:buChar char="●"/>
            </a:pPr>
            <a:r>
              <a:rPr lang="en">
                <a:solidFill>
                  <a:srgbClr val="434343"/>
                </a:solidFill>
              </a:rPr>
              <a:t>Syntax of for loop (like C/C++):- 				Example:-</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p:txBody>
      </p:sp>
      <p:pic>
        <p:nvPicPr>
          <p:cNvPr id="204" name="Google Shape;204;g2b43b1c85b4_0_0"/>
          <p:cNvPicPr preferRelativeResize="0"/>
          <p:nvPr/>
        </p:nvPicPr>
        <p:blipFill rotWithShape="1">
          <a:blip r:embed="rId3">
            <a:alphaModFix/>
          </a:blip>
          <a:srcRect b="0" l="0" r="0" t="0"/>
          <a:stretch/>
        </p:blipFill>
        <p:spPr>
          <a:xfrm>
            <a:off x="943800" y="1743925"/>
            <a:ext cx="3322601" cy="1070525"/>
          </a:xfrm>
          <a:prstGeom prst="rect">
            <a:avLst/>
          </a:prstGeom>
          <a:noFill/>
          <a:ln>
            <a:noFill/>
          </a:ln>
        </p:spPr>
      </p:pic>
      <p:pic>
        <p:nvPicPr>
          <p:cNvPr id="205" name="Google Shape;205;g2b43b1c85b4_0_0"/>
          <p:cNvPicPr preferRelativeResize="0"/>
          <p:nvPr/>
        </p:nvPicPr>
        <p:blipFill rotWithShape="1">
          <a:blip r:embed="rId4">
            <a:alphaModFix/>
          </a:blip>
          <a:srcRect b="0" l="0" r="0" t="0"/>
          <a:stretch/>
        </p:blipFill>
        <p:spPr>
          <a:xfrm>
            <a:off x="5698025" y="1654650"/>
            <a:ext cx="2575899" cy="1159800"/>
          </a:xfrm>
          <a:prstGeom prst="rect">
            <a:avLst/>
          </a:prstGeom>
          <a:noFill/>
          <a:ln>
            <a:noFill/>
          </a:ln>
        </p:spPr>
      </p:pic>
      <p:pic>
        <p:nvPicPr>
          <p:cNvPr id="206" name="Google Shape;206;g2b43b1c85b4_0_0"/>
          <p:cNvPicPr preferRelativeResize="0"/>
          <p:nvPr/>
        </p:nvPicPr>
        <p:blipFill rotWithShape="1">
          <a:blip r:embed="rId5">
            <a:alphaModFix/>
          </a:blip>
          <a:srcRect b="0" l="0" r="0" t="0"/>
          <a:stretch/>
        </p:blipFill>
        <p:spPr>
          <a:xfrm>
            <a:off x="943800" y="3162125"/>
            <a:ext cx="3322601" cy="527295"/>
          </a:xfrm>
          <a:prstGeom prst="rect">
            <a:avLst/>
          </a:prstGeom>
          <a:noFill/>
          <a:ln>
            <a:noFill/>
          </a:ln>
        </p:spPr>
      </p:pic>
      <p:pic>
        <p:nvPicPr>
          <p:cNvPr id="207" name="Google Shape;207;g2b43b1c85b4_0_0"/>
          <p:cNvPicPr preferRelativeResize="0"/>
          <p:nvPr/>
        </p:nvPicPr>
        <p:blipFill rotWithShape="1">
          <a:blip r:embed="rId6">
            <a:alphaModFix/>
          </a:blip>
          <a:srcRect b="0" l="0" r="0" t="0"/>
          <a:stretch/>
        </p:blipFill>
        <p:spPr>
          <a:xfrm>
            <a:off x="6495050" y="2952413"/>
            <a:ext cx="1107975" cy="946725"/>
          </a:xfrm>
          <a:prstGeom prst="rect">
            <a:avLst/>
          </a:prstGeom>
          <a:noFill/>
          <a:ln>
            <a:noFill/>
          </a:ln>
        </p:spPr>
      </p:pic>
      <p:pic>
        <p:nvPicPr>
          <p:cNvPr id="208" name="Google Shape;208;g2b43b1c85b4_0_0"/>
          <p:cNvPicPr preferRelativeResize="0"/>
          <p:nvPr/>
        </p:nvPicPr>
        <p:blipFill rotWithShape="1">
          <a:blip r:embed="rId7">
            <a:alphaModFix/>
          </a:blip>
          <a:srcRect b="0" l="0" r="0" t="0"/>
          <a:stretch/>
        </p:blipFill>
        <p:spPr>
          <a:xfrm>
            <a:off x="575862" y="4183843"/>
            <a:ext cx="4058474" cy="663575"/>
          </a:xfrm>
          <a:prstGeom prst="rect">
            <a:avLst/>
          </a:prstGeom>
          <a:noFill/>
          <a:ln>
            <a:noFill/>
          </a:ln>
        </p:spPr>
      </p:pic>
      <p:pic>
        <p:nvPicPr>
          <p:cNvPr id="209" name="Google Shape;209;g2b43b1c85b4_0_0"/>
          <p:cNvPicPr preferRelativeResize="0"/>
          <p:nvPr/>
        </p:nvPicPr>
        <p:blipFill rotWithShape="1">
          <a:blip r:embed="rId8">
            <a:alphaModFix/>
          </a:blip>
          <a:srcRect b="0" l="0" r="0" t="0"/>
          <a:stretch/>
        </p:blipFill>
        <p:spPr>
          <a:xfrm>
            <a:off x="5984525" y="4037100"/>
            <a:ext cx="2129025" cy="100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68f0c73b93_0_5"/>
          <p:cNvSpPr txBox="1"/>
          <p:nvPr>
            <p:ph type="title"/>
          </p:nvPr>
        </p:nvSpPr>
        <p:spPr>
          <a:xfrm>
            <a:off x="635800" y="549175"/>
            <a:ext cx="7688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240"/>
              <a:t>Arrays in Awk</a:t>
            </a:r>
            <a:endParaRPr sz="3240"/>
          </a:p>
        </p:txBody>
      </p:sp>
      <p:sp>
        <p:nvSpPr>
          <p:cNvPr id="215" name="Google Shape;215;g268f0c73b93_0_5"/>
          <p:cNvSpPr txBox="1"/>
          <p:nvPr>
            <p:ph idx="2" type="body"/>
          </p:nvPr>
        </p:nvSpPr>
        <p:spPr>
          <a:xfrm>
            <a:off x="3114325" y="1389175"/>
            <a:ext cx="6088800" cy="3896700"/>
          </a:xfrm>
          <a:prstGeom prst="rect">
            <a:avLst/>
          </a:prstGeom>
          <a:noFill/>
          <a:ln>
            <a:noFill/>
          </a:ln>
        </p:spPr>
        <p:txBody>
          <a:bodyPr anchorCtr="0" anchor="t" bIns="91425" lIns="91425" spcFirstLastPara="1" rIns="91425" wrap="square" tIns="91425">
            <a:normAutofit lnSpcReduction="10000"/>
          </a:bodyPr>
          <a:lstStyle/>
          <a:p>
            <a:pPr indent="-298450" lvl="0" marL="457200" rtl="0" algn="l">
              <a:lnSpc>
                <a:spcPct val="105000"/>
              </a:lnSpc>
              <a:spcBef>
                <a:spcPts val="900"/>
              </a:spcBef>
              <a:spcAft>
                <a:spcPts val="0"/>
              </a:spcAft>
              <a:buClr>
                <a:srgbClr val="434343"/>
              </a:buClr>
              <a:buSzPts val="1100"/>
              <a:buFont typeface="Lato"/>
              <a:buChar char="●"/>
            </a:pPr>
            <a:r>
              <a:rPr lang="en" sz="1200">
                <a:solidFill>
                  <a:srgbClr val="434343"/>
                </a:solidFill>
                <a:highlight>
                  <a:schemeClr val="lt1"/>
                </a:highlight>
                <a:latin typeface="Roboto"/>
                <a:ea typeface="Roboto"/>
                <a:cs typeface="Roboto"/>
                <a:sym typeface="Roboto"/>
              </a:rPr>
              <a:t>Arrays in Awk are associative arrays, meaning they use key-value pairs for indexing.</a:t>
            </a:r>
            <a:endParaRPr sz="1200">
              <a:solidFill>
                <a:srgbClr val="434343"/>
              </a:solidFill>
              <a:highlight>
                <a:schemeClr val="lt1"/>
              </a:highlight>
              <a:latin typeface="Roboto"/>
              <a:ea typeface="Roboto"/>
              <a:cs typeface="Roboto"/>
              <a:sym typeface="Roboto"/>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No need to declare the array beforehand separately unlike C/C++.</a:t>
            </a:r>
            <a:endParaRPr sz="1200">
              <a:solidFill>
                <a:srgbClr val="434343"/>
              </a:solidFill>
              <a:highlight>
                <a:schemeClr val="lt1"/>
              </a:highlight>
              <a:latin typeface="Roboto"/>
              <a:ea typeface="Roboto"/>
              <a:cs typeface="Roboto"/>
              <a:sym typeface="Roboto"/>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Syntax:</a:t>
            </a:r>
            <a:endParaRPr sz="1200">
              <a:solidFill>
                <a:srgbClr val="434343"/>
              </a:solidFill>
              <a:highlight>
                <a:schemeClr val="lt1"/>
              </a:highlight>
              <a:latin typeface="Roboto"/>
              <a:ea typeface="Roboto"/>
              <a:cs typeface="Roboto"/>
              <a:sym typeface="Roboto"/>
            </a:endParaRPr>
          </a:p>
          <a:p>
            <a:pPr indent="-304800" lvl="1" marL="9144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Initialisation =&gt; </a:t>
            </a:r>
            <a:r>
              <a:rPr lang="en" sz="1200">
                <a:solidFill>
                  <a:srgbClr val="244E3B"/>
                </a:solidFill>
                <a:highlight>
                  <a:srgbClr val="F2FCF8"/>
                </a:highlight>
                <a:latin typeface="Courier New"/>
                <a:ea typeface="Courier New"/>
                <a:cs typeface="Courier New"/>
                <a:sym typeface="Courier New"/>
              </a:rPr>
              <a:t>array_name[index] = value</a:t>
            </a:r>
            <a:endParaRPr sz="1200">
              <a:solidFill>
                <a:srgbClr val="434343"/>
              </a:solidFill>
              <a:highlight>
                <a:schemeClr val="lt1"/>
              </a:highlight>
              <a:latin typeface="Roboto"/>
              <a:ea typeface="Roboto"/>
              <a:cs typeface="Roboto"/>
              <a:sym typeface="Roboto"/>
            </a:endParaRPr>
          </a:p>
          <a:p>
            <a:pPr indent="-304800" lvl="1" marL="9144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Accessing =&gt; </a:t>
            </a:r>
            <a:r>
              <a:rPr lang="en" sz="1200">
                <a:solidFill>
                  <a:srgbClr val="244E3B"/>
                </a:solidFill>
                <a:highlight>
                  <a:srgbClr val="F2FCF8"/>
                </a:highlight>
                <a:latin typeface="Courier New"/>
                <a:ea typeface="Courier New"/>
                <a:cs typeface="Courier New"/>
                <a:sym typeface="Courier New"/>
              </a:rPr>
              <a:t>value = array_name[index]</a:t>
            </a:r>
            <a:endParaRPr sz="1200">
              <a:solidFill>
                <a:srgbClr val="434343"/>
              </a:solidFill>
              <a:highlight>
                <a:schemeClr val="lt1"/>
              </a:highlight>
              <a:latin typeface="Roboto"/>
              <a:ea typeface="Roboto"/>
              <a:cs typeface="Roboto"/>
              <a:sym typeface="Roboto"/>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We can use for loop (in Python/C format) to go through all the elements in array:-</a:t>
            </a:r>
            <a:endParaRPr sz="1200">
              <a:solidFill>
                <a:srgbClr val="434343"/>
              </a:solidFill>
              <a:highlight>
                <a:schemeClr val="lt1"/>
              </a:highlight>
              <a:latin typeface="Roboto"/>
              <a:ea typeface="Roboto"/>
              <a:cs typeface="Roboto"/>
              <a:sym typeface="Roboto"/>
            </a:endParaRPr>
          </a:p>
          <a:p>
            <a:pPr indent="-304800" lvl="1" marL="9144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Syntax:-</a:t>
            </a:r>
            <a:endParaRPr sz="1200">
              <a:solidFill>
                <a:srgbClr val="434343"/>
              </a:solidFill>
              <a:highlight>
                <a:schemeClr val="lt1"/>
              </a:highlight>
              <a:latin typeface="Roboto"/>
              <a:ea typeface="Roboto"/>
              <a:cs typeface="Roboto"/>
              <a:sym typeface="Roboto"/>
            </a:endParaRPr>
          </a:p>
          <a:p>
            <a:pPr indent="0" lvl="0" marL="0" rtl="0" algn="l">
              <a:lnSpc>
                <a:spcPct val="105000"/>
              </a:lnSpc>
              <a:spcBef>
                <a:spcPts val="900"/>
              </a:spcBef>
              <a:spcAft>
                <a:spcPts val="0"/>
              </a:spcAft>
              <a:buSzPts val="1300"/>
              <a:buNone/>
            </a:pPr>
            <a:r>
              <a:t/>
            </a:r>
            <a:endParaRPr sz="1200">
              <a:solidFill>
                <a:srgbClr val="434343"/>
              </a:solidFill>
              <a:highlight>
                <a:schemeClr val="lt1"/>
              </a:highlight>
              <a:latin typeface="Roboto"/>
              <a:ea typeface="Roboto"/>
              <a:cs typeface="Roboto"/>
              <a:sym typeface="Roboto"/>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Length of an array/string:- </a:t>
            </a:r>
            <a:r>
              <a:rPr lang="en" sz="1200">
                <a:solidFill>
                  <a:srgbClr val="244E3B"/>
                </a:solidFill>
                <a:highlight>
                  <a:srgbClr val="F2FCF8"/>
                </a:highlight>
                <a:latin typeface="Courier New"/>
                <a:ea typeface="Courier New"/>
                <a:cs typeface="Courier New"/>
                <a:sym typeface="Courier New"/>
              </a:rPr>
              <a:t>array_length = length(array_name)</a:t>
            </a:r>
            <a:endParaRPr sz="1200">
              <a:solidFill>
                <a:srgbClr val="244E3B"/>
              </a:solidFill>
              <a:highlight>
                <a:srgbClr val="F2FCF8"/>
              </a:highlight>
              <a:latin typeface="Courier New"/>
              <a:ea typeface="Courier New"/>
              <a:cs typeface="Courier New"/>
              <a:sym typeface="Courier New"/>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We can have multi-dimensional arrays also.</a:t>
            </a:r>
            <a:endParaRPr sz="1200">
              <a:solidFill>
                <a:srgbClr val="434343"/>
              </a:solidFill>
              <a:highlight>
                <a:schemeClr val="lt1"/>
              </a:highlight>
              <a:latin typeface="Roboto"/>
              <a:ea typeface="Roboto"/>
              <a:cs typeface="Roboto"/>
              <a:sym typeface="Roboto"/>
            </a:endParaRPr>
          </a:p>
          <a:p>
            <a:pPr indent="-304800" lvl="1" marL="914400" rtl="0" algn="l">
              <a:lnSpc>
                <a:spcPct val="105000"/>
              </a:lnSpc>
              <a:spcBef>
                <a:spcPts val="900"/>
              </a:spcBef>
              <a:spcAft>
                <a:spcPts val="0"/>
              </a:spcAft>
              <a:buClr>
                <a:srgbClr val="434343"/>
              </a:buClr>
              <a:buSzPts val="1200"/>
              <a:buFont typeface="Roboto"/>
              <a:buChar char="○"/>
            </a:pPr>
            <a:r>
              <a:rPr lang="en" sz="1200">
                <a:solidFill>
                  <a:srgbClr val="244E3B"/>
                </a:solidFill>
                <a:highlight>
                  <a:srgbClr val="F2FCF8"/>
                </a:highlight>
                <a:latin typeface="Courier New"/>
                <a:ea typeface="Courier New"/>
                <a:cs typeface="Courier New"/>
                <a:sym typeface="Courier New"/>
              </a:rPr>
              <a:t>matrix[row_index, column_index] = value</a:t>
            </a:r>
            <a:endParaRPr sz="1200">
              <a:solidFill>
                <a:srgbClr val="244E3B"/>
              </a:solidFill>
              <a:highlight>
                <a:srgbClr val="F2FCF8"/>
              </a:highlight>
              <a:latin typeface="Courier New"/>
              <a:ea typeface="Courier New"/>
              <a:cs typeface="Courier New"/>
              <a:sym typeface="Courier New"/>
            </a:endParaRPr>
          </a:p>
          <a:p>
            <a:pPr indent="-304800" lvl="0" marL="457200" rtl="0" algn="l">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Strings can also be used as indices.</a:t>
            </a:r>
            <a:endParaRPr sz="1200">
              <a:solidFill>
                <a:srgbClr val="244E3B"/>
              </a:solidFill>
              <a:highlight>
                <a:srgbClr val="F2FCF8"/>
              </a:highlight>
              <a:latin typeface="Courier New"/>
              <a:ea typeface="Courier New"/>
              <a:cs typeface="Courier New"/>
              <a:sym typeface="Courier New"/>
            </a:endParaRPr>
          </a:p>
        </p:txBody>
      </p:sp>
      <p:pic>
        <p:nvPicPr>
          <p:cNvPr id="216" name="Google Shape;216;g268f0c73b93_0_5"/>
          <p:cNvPicPr preferRelativeResize="0"/>
          <p:nvPr/>
        </p:nvPicPr>
        <p:blipFill rotWithShape="1">
          <a:blip r:embed="rId3">
            <a:alphaModFix/>
          </a:blip>
          <a:srcRect b="0" l="0" r="0" t="0"/>
          <a:stretch/>
        </p:blipFill>
        <p:spPr>
          <a:xfrm>
            <a:off x="4787350" y="3294825"/>
            <a:ext cx="2660225" cy="634475"/>
          </a:xfrm>
          <a:prstGeom prst="rect">
            <a:avLst/>
          </a:prstGeom>
          <a:noFill/>
          <a:ln>
            <a:noFill/>
          </a:ln>
        </p:spPr>
      </p:pic>
      <p:pic>
        <p:nvPicPr>
          <p:cNvPr id="217" name="Google Shape;217;g268f0c73b93_0_5"/>
          <p:cNvPicPr preferRelativeResize="0"/>
          <p:nvPr/>
        </p:nvPicPr>
        <p:blipFill rotWithShape="1">
          <a:blip r:embed="rId4">
            <a:alphaModFix/>
          </a:blip>
          <a:srcRect b="0" l="0" r="0" t="0"/>
          <a:stretch/>
        </p:blipFill>
        <p:spPr>
          <a:xfrm>
            <a:off x="635800" y="1472675"/>
            <a:ext cx="1971225" cy="579775"/>
          </a:xfrm>
          <a:prstGeom prst="rect">
            <a:avLst/>
          </a:prstGeom>
          <a:noFill/>
          <a:ln>
            <a:noFill/>
          </a:ln>
        </p:spPr>
      </p:pic>
      <p:pic>
        <p:nvPicPr>
          <p:cNvPr id="218" name="Google Shape;218;g268f0c73b93_0_5"/>
          <p:cNvPicPr preferRelativeResize="0"/>
          <p:nvPr/>
        </p:nvPicPr>
        <p:blipFill rotWithShape="1">
          <a:blip r:embed="rId5">
            <a:alphaModFix/>
          </a:blip>
          <a:srcRect b="0" l="0" r="0" t="0"/>
          <a:stretch/>
        </p:blipFill>
        <p:spPr>
          <a:xfrm>
            <a:off x="485938" y="2150975"/>
            <a:ext cx="2270950" cy="489325"/>
          </a:xfrm>
          <a:prstGeom prst="rect">
            <a:avLst/>
          </a:prstGeom>
          <a:noFill/>
          <a:ln>
            <a:noFill/>
          </a:ln>
        </p:spPr>
      </p:pic>
      <p:pic>
        <p:nvPicPr>
          <p:cNvPr id="219" name="Google Shape;219;g268f0c73b93_0_5"/>
          <p:cNvPicPr preferRelativeResize="0"/>
          <p:nvPr/>
        </p:nvPicPr>
        <p:blipFill rotWithShape="1">
          <a:blip r:embed="rId6">
            <a:alphaModFix/>
          </a:blip>
          <a:srcRect b="0" l="0" r="0" t="0"/>
          <a:stretch/>
        </p:blipFill>
        <p:spPr>
          <a:xfrm>
            <a:off x="547575" y="2778625"/>
            <a:ext cx="2147675" cy="829300"/>
          </a:xfrm>
          <a:prstGeom prst="rect">
            <a:avLst/>
          </a:prstGeom>
          <a:noFill/>
          <a:ln>
            <a:noFill/>
          </a:ln>
        </p:spPr>
      </p:pic>
      <p:pic>
        <p:nvPicPr>
          <p:cNvPr id="220" name="Google Shape;220;g268f0c73b93_0_5"/>
          <p:cNvPicPr preferRelativeResize="0"/>
          <p:nvPr/>
        </p:nvPicPr>
        <p:blipFill rotWithShape="1">
          <a:blip r:embed="rId7">
            <a:alphaModFix/>
          </a:blip>
          <a:srcRect b="0" l="0" r="0" t="0"/>
          <a:stretch/>
        </p:blipFill>
        <p:spPr>
          <a:xfrm>
            <a:off x="564625" y="3706900"/>
            <a:ext cx="2113575" cy="742950"/>
          </a:xfrm>
          <a:prstGeom prst="rect">
            <a:avLst/>
          </a:prstGeom>
          <a:noFill/>
          <a:ln>
            <a:noFill/>
          </a:ln>
        </p:spPr>
      </p:pic>
      <p:pic>
        <p:nvPicPr>
          <p:cNvPr id="221" name="Google Shape;221;g268f0c73b93_0_5"/>
          <p:cNvPicPr preferRelativeResize="0"/>
          <p:nvPr/>
        </p:nvPicPr>
        <p:blipFill rotWithShape="1">
          <a:blip r:embed="rId8">
            <a:alphaModFix/>
          </a:blip>
          <a:srcRect b="0" l="0" r="0" t="0"/>
          <a:stretch/>
        </p:blipFill>
        <p:spPr>
          <a:xfrm>
            <a:off x="635109" y="4548825"/>
            <a:ext cx="1972592" cy="48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2b33605461b_0_5"/>
          <p:cNvSpPr txBox="1"/>
          <p:nvPr>
            <p:ph type="title"/>
          </p:nvPr>
        </p:nvSpPr>
        <p:spPr>
          <a:xfrm>
            <a:off x="541475" y="470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600"/>
              <a:t>Introduction to Sed</a:t>
            </a:r>
            <a:endParaRPr sz="3600"/>
          </a:p>
        </p:txBody>
      </p:sp>
      <p:sp>
        <p:nvSpPr>
          <p:cNvPr id="94" name="Google Shape;94;g2b33605461b_0_5"/>
          <p:cNvSpPr txBox="1"/>
          <p:nvPr>
            <p:ph idx="1" type="body"/>
          </p:nvPr>
        </p:nvSpPr>
        <p:spPr>
          <a:xfrm>
            <a:off x="349200" y="1298150"/>
            <a:ext cx="8445600" cy="3799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900"/>
              </a:spcBef>
              <a:spcAft>
                <a:spcPts val="0"/>
              </a:spcAft>
              <a:buClr>
                <a:srgbClr val="434343"/>
              </a:buClr>
              <a:buSzPts val="1700"/>
              <a:buFont typeface="Arial"/>
              <a:buChar char="●"/>
            </a:pPr>
            <a:r>
              <a:rPr b="1" lang="en" sz="1700">
                <a:solidFill>
                  <a:srgbClr val="434343"/>
                </a:solidFill>
                <a:highlight>
                  <a:srgbClr val="FFFFFF"/>
                </a:highlight>
                <a:latin typeface="Arial"/>
                <a:ea typeface="Arial"/>
                <a:cs typeface="Arial"/>
                <a:sym typeface="Arial"/>
              </a:rPr>
              <a:t>What Is Sed?</a:t>
            </a:r>
            <a:endParaRPr b="1" sz="17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Roboto"/>
              <a:buChar char="○"/>
            </a:pPr>
            <a:r>
              <a:rPr b="1" lang="en" sz="1400">
                <a:solidFill>
                  <a:srgbClr val="434343"/>
                </a:solidFill>
                <a:highlight>
                  <a:srgbClr val="FFFFFF"/>
                </a:highlight>
                <a:latin typeface="Arial"/>
                <a:ea typeface="Arial"/>
                <a:cs typeface="Arial"/>
                <a:sym typeface="Arial"/>
              </a:rPr>
              <a:t>Sed</a:t>
            </a:r>
            <a:r>
              <a:rPr lang="en" sz="1400">
                <a:solidFill>
                  <a:srgbClr val="434343"/>
                </a:solidFill>
                <a:highlight>
                  <a:srgbClr val="FFFFFF"/>
                </a:highlight>
                <a:latin typeface="Arial"/>
                <a:ea typeface="Arial"/>
                <a:cs typeface="Arial"/>
                <a:sym typeface="Arial"/>
              </a:rPr>
              <a:t> stands for ‘</a:t>
            </a:r>
            <a:r>
              <a:rPr b="1" lang="en" sz="1400">
                <a:solidFill>
                  <a:srgbClr val="434343"/>
                </a:solidFill>
                <a:highlight>
                  <a:srgbClr val="FFFFFF"/>
                </a:highlight>
                <a:latin typeface="Arial"/>
                <a:ea typeface="Arial"/>
                <a:cs typeface="Arial"/>
                <a:sym typeface="Arial"/>
              </a:rPr>
              <a:t>Stream Editor</a:t>
            </a:r>
            <a:r>
              <a:rPr lang="en" sz="1400">
                <a:solidFill>
                  <a:srgbClr val="434343"/>
                </a:solidFill>
                <a:highlight>
                  <a:srgbClr val="FFFFFF"/>
                </a:highlight>
                <a:latin typeface="Arial"/>
                <a:ea typeface="Arial"/>
                <a:cs typeface="Arial"/>
                <a:sym typeface="Arial"/>
              </a:rPr>
              <a:t>’.</a:t>
            </a:r>
            <a:endParaRPr sz="14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It </a:t>
            </a:r>
            <a:r>
              <a:rPr lang="en" sz="1400">
                <a:solidFill>
                  <a:srgbClr val="434343"/>
                </a:solidFill>
                <a:highlight>
                  <a:schemeClr val="lt1"/>
                </a:highlight>
                <a:latin typeface="Arial"/>
                <a:ea typeface="Arial"/>
                <a:cs typeface="Arial"/>
                <a:sym typeface="Arial"/>
              </a:rPr>
              <a:t>is a Unix utility that parses and changes text using a simple programming language.</a:t>
            </a:r>
            <a:endParaRPr sz="1400">
              <a:solidFill>
                <a:srgbClr val="434343"/>
              </a:solidFill>
              <a:highlight>
                <a:schemeClr val="lt1"/>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It's used to quickly edit files on Unix systems by searching, adding, replacing, and deleting lines without opening the file in a text editor.</a:t>
            </a:r>
            <a:endParaRPr sz="1400">
              <a:solidFill>
                <a:srgbClr val="434343"/>
              </a:solidFill>
              <a:highlight>
                <a:schemeClr val="lt1"/>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Sed is </a:t>
            </a:r>
            <a:r>
              <a:rPr b="1" lang="en" sz="1400">
                <a:solidFill>
                  <a:srgbClr val="434343"/>
                </a:solidFill>
                <a:highlight>
                  <a:schemeClr val="lt1"/>
                </a:highlight>
                <a:latin typeface="Arial"/>
                <a:ea typeface="Arial"/>
                <a:cs typeface="Arial"/>
                <a:sym typeface="Arial"/>
              </a:rPr>
              <a:t>non-interactive</a:t>
            </a:r>
            <a:r>
              <a:rPr lang="en" sz="1400">
                <a:solidFill>
                  <a:srgbClr val="434343"/>
                </a:solidFill>
                <a:highlight>
                  <a:schemeClr val="lt1"/>
                </a:highlight>
                <a:latin typeface="Arial"/>
                <a:ea typeface="Arial"/>
                <a:cs typeface="Arial"/>
                <a:sym typeface="Arial"/>
              </a:rPr>
              <a:t>, i.e., unlike editors like Notepad, we can’t move a cursor in the file.</a:t>
            </a:r>
            <a:endParaRPr sz="1400">
              <a:solidFill>
                <a:srgbClr val="434343"/>
              </a:solidFill>
              <a:highlight>
                <a:schemeClr val="lt1"/>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It goes through the file </a:t>
            </a:r>
            <a:r>
              <a:rPr b="1" lang="en" sz="1400" u="sng">
                <a:solidFill>
                  <a:srgbClr val="434343"/>
                </a:solidFill>
                <a:highlight>
                  <a:schemeClr val="lt1"/>
                </a:highlight>
                <a:latin typeface="Arial"/>
                <a:ea typeface="Arial"/>
                <a:cs typeface="Arial"/>
                <a:sym typeface="Arial"/>
              </a:rPr>
              <a:t>LINE-BY-LINE</a:t>
            </a:r>
            <a:r>
              <a:rPr lang="en" sz="1400">
                <a:solidFill>
                  <a:srgbClr val="434343"/>
                </a:solidFill>
                <a:highlight>
                  <a:schemeClr val="lt1"/>
                </a:highlight>
                <a:latin typeface="Arial"/>
                <a:ea typeface="Arial"/>
                <a:cs typeface="Arial"/>
                <a:sym typeface="Arial"/>
              </a:rPr>
              <a:t> and uses pattern matching (</a:t>
            </a:r>
            <a:r>
              <a:rPr b="1" lang="en" sz="1400">
                <a:solidFill>
                  <a:srgbClr val="434343"/>
                </a:solidFill>
                <a:highlight>
                  <a:schemeClr val="lt1"/>
                </a:highlight>
                <a:latin typeface="Arial"/>
                <a:ea typeface="Arial"/>
                <a:cs typeface="Arial"/>
                <a:sym typeface="Arial"/>
              </a:rPr>
              <a:t>regex</a:t>
            </a:r>
            <a:r>
              <a:rPr lang="en" sz="1400">
                <a:solidFill>
                  <a:srgbClr val="434343"/>
                </a:solidFill>
                <a:highlight>
                  <a:schemeClr val="lt1"/>
                </a:highlight>
                <a:latin typeface="Arial"/>
                <a:ea typeface="Arial"/>
                <a:cs typeface="Arial"/>
                <a:sym typeface="Arial"/>
              </a:rPr>
              <a:t>) to identify targets.</a:t>
            </a:r>
            <a:endParaRPr sz="1400">
              <a:solidFill>
                <a:srgbClr val="434343"/>
              </a:solidFill>
              <a:highlight>
                <a:schemeClr val="lt1"/>
              </a:highlight>
              <a:latin typeface="Arial"/>
              <a:ea typeface="Arial"/>
              <a:cs typeface="Arial"/>
              <a:sym typeface="Arial"/>
            </a:endParaRPr>
          </a:p>
          <a:p>
            <a:pPr indent="-336550" lvl="0" marL="457200" rtl="0" algn="l">
              <a:lnSpc>
                <a:spcPct val="115000"/>
              </a:lnSpc>
              <a:spcBef>
                <a:spcPts val="0"/>
              </a:spcBef>
              <a:spcAft>
                <a:spcPts val="0"/>
              </a:spcAft>
              <a:buClr>
                <a:srgbClr val="434343"/>
              </a:buClr>
              <a:buSzPts val="1700"/>
              <a:buFont typeface="Arial"/>
              <a:buChar char="●"/>
            </a:pPr>
            <a:r>
              <a:rPr b="1" lang="en" sz="1700">
                <a:solidFill>
                  <a:srgbClr val="434343"/>
                </a:solidFill>
                <a:highlight>
                  <a:srgbClr val="FFFFFF"/>
                </a:highlight>
                <a:latin typeface="Arial"/>
                <a:ea typeface="Arial"/>
                <a:cs typeface="Arial"/>
                <a:sym typeface="Arial"/>
              </a:rPr>
              <a:t>Why Use Sed?</a:t>
            </a:r>
            <a:endParaRPr b="1" sz="17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highlight>
                  <a:srgbClr val="FFFFFF"/>
                </a:highlight>
                <a:latin typeface="Arial"/>
                <a:ea typeface="Arial"/>
                <a:cs typeface="Arial"/>
                <a:sym typeface="Arial"/>
              </a:rPr>
              <a:t>Text Manipulation/Filtering</a:t>
            </a:r>
            <a:endParaRPr sz="14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Efficient editing without opening the file</a:t>
            </a:r>
            <a:endParaRPr sz="14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Automation</a:t>
            </a:r>
            <a:endParaRPr sz="1400">
              <a:solidFill>
                <a:srgbClr val="434343"/>
              </a:solidFill>
              <a:highlight>
                <a:srgbClr val="FFFFFF"/>
              </a:highlight>
              <a:latin typeface="Arial"/>
              <a:ea typeface="Arial"/>
              <a:cs typeface="Arial"/>
              <a:sym typeface="Arial"/>
            </a:endParaRPr>
          </a:p>
          <a:p>
            <a:pPr indent="-317500" lvl="1" marL="914400" rtl="0" algn="l">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Batch Processing (</a:t>
            </a:r>
            <a:r>
              <a:rPr lang="en" sz="1400">
                <a:solidFill>
                  <a:srgbClr val="434343"/>
                </a:solidFill>
                <a:highlight>
                  <a:schemeClr val="lt1"/>
                </a:highlight>
                <a:latin typeface="Arial"/>
                <a:ea typeface="Arial"/>
                <a:cs typeface="Arial"/>
                <a:sym typeface="Arial"/>
              </a:rPr>
              <a:t>such as modifying multiple files or performing consistent changes across a dataset)</a:t>
            </a:r>
            <a:endParaRPr sz="1400">
              <a:solidFill>
                <a:srgbClr val="434343"/>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300"/>
              <a:buNone/>
            </a:pPr>
            <a:r>
              <a:rPr lang="en" sz="1400">
                <a:solidFill>
                  <a:srgbClr val="434343"/>
                </a:solidFill>
                <a:highlight>
                  <a:schemeClr val="lt1"/>
                </a:highlight>
                <a:latin typeface="Arial"/>
                <a:ea typeface="Arial"/>
                <a:cs typeface="Arial"/>
                <a:sym typeface="Arial"/>
              </a:rPr>
              <a:t>Sed (and Awk) should already exist in your systems, except Windows. For Windows, WSL is needed.</a:t>
            </a:r>
            <a:endParaRPr sz="1400">
              <a:solidFill>
                <a:srgbClr val="434343"/>
              </a:solidFill>
              <a:highlight>
                <a:schemeClr val="lt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b78690655f_0_9"/>
          <p:cNvSpPr txBox="1"/>
          <p:nvPr>
            <p:ph type="title"/>
          </p:nvPr>
        </p:nvSpPr>
        <p:spPr>
          <a:xfrm>
            <a:off x="559550" y="544825"/>
            <a:ext cx="8455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00"/>
              <a:t>Types of Commands in Sed</a:t>
            </a:r>
            <a:endParaRPr sz="3000"/>
          </a:p>
        </p:txBody>
      </p:sp>
      <p:sp>
        <p:nvSpPr>
          <p:cNvPr id="100" name="Google Shape;100;g2b78690655f_0_9"/>
          <p:cNvSpPr txBox="1"/>
          <p:nvPr>
            <p:ph idx="1" type="body"/>
          </p:nvPr>
        </p:nvSpPr>
        <p:spPr>
          <a:xfrm>
            <a:off x="482900" y="1298250"/>
            <a:ext cx="8174400" cy="3788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900"/>
              </a:spcBef>
              <a:spcAft>
                <a:spcPts val="0"/>
              </a:spcAft>
              <a:buSzPts val="1300"/>
              <a:buNone/>
            </a:pPr>
            <a:r>
              <a:rPr lang="en" sz="1400">
                <a:solidFill>
                  <a:srgbClr val="434343"/>
                </a:solidFill>
                <a:highlight>
                  <a:srgbClr val="FFFFFF"/>
                </a:highlight>
                <a:latin typeface="Arial"/>
                <a:ea typeface="Arial"/>
                <a:cs typeface="Arial"/>
                <a:sym typeface="Arial"/>
              </a:rPr>
              <a:t>Some of them are:-</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Substitute (s)</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Print (p)</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Delete (d)</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Append (a)</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Insert (i)</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Replace (c)</a:t>
            </a:r>
            <a:endParaRPr sz="1400">
              <a:solidFill>
                <a:srgbClr val="434343"/>
              </a:solidFill>
              <a:highlight>
                <a:srgbClr val="FFFFFF"/>
              </a:highlight>
              <a:latin typeface="Arial"/>
              <a:ea typeface="Arial"/>
              <a:cs typeface="Arial"/>
              <a:sym typeface="Arial"/>
            </a:endParaRPr>
          </a:p>
          <a:p>
            <a:pPr indent="0" lvl="0" marL="0" rtl="0" algn="l">
              <a:lnSpc>
                <a:spcPct val="115000"/>
              </a:lnSpc>
              <a:spcBef>
                <a:spcPts val="900"/>
              </a:spcBef>
              <a:spcAft>
                <a:spcPts val="0"/>
              </a:spcAft>
              <a:buSzPts val="1300"/>
              <a:buNone/>
            </a:pPr>
            <a:r>
              <a:rPr lang="en" sz="1400">
                <a:solidFill>
                  <a:srgbClr val="434343"/>
                </a:solidFill>
                <a:highlight>
                  <a:srgbClr val="FFFFFF"/>
                </a:highlight>
                <a:latin typeface="Arial"/>
                <a:ea typeface="Arial"/>
                <a:cs typeface="Arial"/>
                <a:sym typeface="Arial"/>
              </a:rPr>
              <a:t>	All these commands can be executed in two ways:-</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900"/>
              </a:spcBef>
              <a:spcAft>
                <a:spcPts val="0"/>
              </a:spcAft>
              <a:buClr>
                <a:srgbClr val="434343"/>
              </a:buClr>
              <a:buSzPts val="1400"/>
              <a:buFont typeface="Arial"/>
              <a:buAutoNum type="arabicParenR"/>
            </a:pPr>
            <a:r>
              <a:rPr lang="en" sz="1400">
                <a:solidFill>
                  <a:srgbClr val="434343"/>
                </a:solidFill>
                <a:highlight>
                  <a:srgbClr val="FFFFFF"/>
                </a:highlight>
                <a:latin typeface="Arial"/>
                <a:ea typeface="Arial"/>
                <a:cs typeface="Arial"/>
                <a:sym typeface="Arial"/>
              </a:rPr>
              <a:t>Inline Sed (enclosed within single/double quotes ‘...’/”...”)</a:t>
            </a:r>
            <a:endParaRPr sz="1400">
              <a:solidFill>
                <a:srgbClr val="434343"/>
              </a:solidFill>
              <a:highlight>
                <a:srgbClr val="FFFFFF"/>
              </a:highlight>
              <a:latin typeface="Arial"/>
              <a:ea typeface="Arial"/>
              <a:cs typeface="Arial"/>
              <a:sym typeface="Arial"/>
            </a:endParaRPr>
          </a:p>
          <a:p>
            <a:pPr indent="-317500" lvl="0" marL="457200" rtl="0" algn="l">
              <a:lnSpc>
                <a:spcPct val="115000"/>
              </a:lnSpc>
              <a:spcBef>
                <a:spcPts val="0"/>
              </a:spcBef>
              <a:spcAft>
                <a:spcPts val="0"/>
              </a:spcAft>
              <a:buClr>
                <a:srgbClr val="434343"/>
              </a:buClr>
              <a:buSzPts val="1400"/>
              <a:buFont typeface="Arial"/>
              <a:buAutoNum type="arabicParenR"/>
            </a:pPr>
            <a:r>
              <a:rPr lang="en" sz="1400">
                <a:solidFill>
                  <a:srgbClr val="434343"/>
                </a:solidFill>
                <a:highlight>
                  <a:srgbClr val="FFFFFF"/>
                </a:highlight>
                <a:latin typeface="Arial"/>
                <a:ea typeface="Arial"/>
                <a:cs typeface="Arial"/>
                <a:sym typeface="Arial"/>
              </a:rPr>
              <a:t>External .sed file (using -f flag with sed)</a:t>
            </a:r>
            <a:endParaRPr sz="1400">
              <a:solidFill>
                <a:srgbClr val="434343"/>
              </a:solidFill>
              <a:highlight>
                <a:srgbClr val="FFFFFF"/>
              </a:highlight>
              <a:latin typeface="Arial"/>
              <a:ea typeface="Arial"/>
              <a:cs typeface="Arial"/>
              <a:sym typeface="Arial"/>
            </a:endParaRPr>
          </a:p>
        </p:txBody>
      </p:sp>
      <p:pic>
        <p:nvPicPr>
          <p:cNvPr id="101" name="Google Shape;101;g2b78690655f_0_9"/>
          <p:cNvPicPr preferRelativeResize="0"/>
          <p:nvPr/>
        </p:nvPicPr>
        <p:blipFill rotWithShape="1">
          <a:blip r:embed="rId3">
            <a:alphaModFix/>
          </a:blip>
          <a:srcRect b="0" l="0" r="0" t="0"/>
          <a:stretch/>
        </p:blipFill>
        <p:spPr>
          <a:xfrm>
            <a:off x="3781150" y="1567000"/>
            <a:ext cx="4535176" cy="862900"/>
          </a:xfrm>
          <a:prstGeom prst="rect">
            <a:avLst/>
          </a:prstGeom>
          <a:noFill/>
          <a:ln>
            <a:noFill/>
          </a:ln>
        </p:spPr>
      </p:pic>
      <p:pic>
        <p:nvPicPr>
          <p:cNvPr id="102" name="Google Shape;102;g2b78690655f_0_9"/>
          <p:cNvPicPr preferRelativeResize="0"/>
          <p:nvPr/>
        </p:nvPicPr>
        <p:blipFill rotWithShape="1">
          <a:blip r:embed="rId4">
            <a:alphaModFix/>
          </a:blip>
          <a:srcRect b="0" l="0" r="0" t="0"/>
          <a:stretch/>
        </p:blipFill>
        <p:spPr>
          <a:xfrm>
            <a:off x="3781150" y="2571750"/>
            <a:ext cx="4535174" cy="10900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b33605461b_0_30"/>
          <p:cNvSpPr txBox="1"/>
          <p:nvPr>
            <p:ph type="title"/>
          </p:nvPr>
        </p:nvSpPr>
        <p:spPr>
          <a:xfrm>
            <a:off x="604850" y="510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Address in Sed Command</a:t>
            </a:r>
            <a:endParaRPr sz="3600"/>
          </a:p>
        </p:txBody>
      </p:sp>
      <p:sp>
        <p:nvSpPr>
          <p:cNvPr id="108" name="Google Shape;108;g2b33605461b_0_30"/>
          <p:cNvSpPr txBox="1"/>
          <p:nvPr>
            <p:ph idx="1" type="body"/>
          </p:nvPr>
        </p:nvSpPr>
        <p:spPr>
          <a:xfrm>
            <a:off x="201275" y="1257325"/>
            <a:ext cx="8742000" cy="3886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900"/>
              </a:spcBef>
              <a:spcAft>
                <a:spcPts val="0"/>
              </a:spcAft>
              <a:buSzPts val="1300"/>
              <a:buChar char="●"/>
            </a:pPr>
            <a:r>
              <a:rPr lang="en">
                <a:solidFill>
                  <a:srgbClr val="434343"/>
                </a:solidFill>
                <a:highlight>
                  <a:srgbClr val="FFFFFF"/>
                </a:highlight>
              </a:rPr>
              <a:t>A simple single command in Sed looks</a:t>
            </a:r>
            <a:r>
              <a:rPr lang="en">
                <a:solidFill>
                  <a:srgbClr val="434343"/>
                </a:solidFill>
                <a:highlight>
                  <a:schemeClr val="lt1"/>
                </a:highlight>
              </a:rPr>
              <a:t> like</a:t>
            </a:r>
            <a:r>
              <a:rPr lang="en" sz="1200">
                <a:solidFill>
                  <a:srgbClr val="111111"/>
                </a:solidFill>
                <a:highlight>
                  <a:schemeClr val="lt1"/>
                </a:highlight>
              </a:rPr>
              <a:t> </a:t>
            </a:r>
            <a:r>
              <a:rPr lang="en">
                <a:solidFill>
                  <a:srgbClr val="244E3B"/>
                </a:solidFill>
                <a:highlight>
                  <a:srgbClr val="F2FCF8"/>
                </a:highlight>
                <a:latin typeface="Courier New"/>
                <a:ea typeface="Courier New"/>
                <a:cs typeface="Courier New"/>
                <a:sym typeface="Courier New"/>
              </a:rPr>
              <a:t>sed ‘[address(es)] &lt;command&gt;’ &lt;filename&gt;</a:t>
            </a:r>
            <a:endParaRPr sz="1200">
              <a:solidFill>
                <a:srgbClr val="111111"/>
              </a:solidFill>
              <a:highlight>
                <a:srgbClr val="FFFFFF"/>
              </a:highlight>
            </a:endParaRPr>
          </a:p>
          <a:p>
            <a:pPr indent="-311150" lvl="0" marL="457200" rtl="0" algn="l">
              <a:lnSpc>
                <a:spcPct val="115000"/>
              </a:lnSpc>
              <a:spcBef>
                <a:spcPts val="0"/>
              </a:spcBef>
              <a:spcAft>
                <a:spcPts val="0"/>
              </a:spcAft>
              <a:buClr>
                <a:srgbClr val="434343"/>
              </a:buClr>
              <a:buSzPts val="1300"/>
              <a:buChar char="●"/>
            </a:pPr>
            <a:r>
              <a:rPr lang="en">
                <a:solidFill>
                  <a:srgbClr val="434343"/>
                </a:solidFill>
              </a:rPr>
              <a:t>“address(es)” represent the line(s) of the input that sed will apply its “command” on.</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lang="en">
                <a:solidFill>
                  <a:srgbClr val="434343"/>
                </a:solidFill>
              </a:rPr>
              <a:t>There are two ways to represent line address:-</a:t>
            </a:r>
            <a:endParaRPr>
              <a:solidFill>
                <a:srgbClr val="434343"/>
              </a:solidFill>
            </a:endParaRPr>
          </a:p>
          <a:p>
            <a:pPr indent="-311150" lvl="1" marL="914400" rtl="0" algn="l">
              <a:lnSpc>
                <a:spcPct val="115000"/>
              </a:lnSpc>
              <a:spcBef>
                <a:spcPts val="0"/>
              </a:spcBef>
              <a:spcAft>
                <a:spcPts val="0"/>
              </a:spcAft>
              <a:buClr>
                <a:srgbClr val="434343"/>
              </a:buClr>
              <a:buSzPts val="1300"/>
              <a:buChar char="○"/>
            </a:pPr>
            <a:r>
              <a:rPr lang="en" sz="1300">
                <a:solidFill>
                  <a:srgbClr val="434343"/>
                </a:solidFill>
              </a:rPr>
              <a:t>Line Number: Starting from 1.  </a:t>
            </a:r>
            <a:r>
              <a:rPr lang="en" sz="1300">
                <a:solidFill>
                  <a:srgbClr val="244E3B"/>
                </a:solidFill>
                <a:highlight>
                  <a:srgbClr val="F2FCF8"/>
                </a:highlight>
                <a:latin typeface="Courier New"/>
                <a:ea typeface="Courier New"/>
                <a:cs typeface="Courier New"/>
                <a:sym typeface="Courier New"/>
              </a:rPr>
              <a:t>sed ‘&lt;line number&gt; &lt;command&gt;’</a:t>
            </a:r>
            <a:r>
              <a:rPr lang="en" sz="1300">
                <a:solidFill>
                  <a:srgbClr val="434343"/>
                </a:solidFill>
              </a:rPr>
              <a:t>. Example: </a:t>
            </a:r>
            <a:r>
              <a:rPr lang="en" sz="1300">
                <a:solidFill>
                  <a:srgbClr val="244E3B"/>
                </a:solidFill>
                <a:highlight>
                  <a:srgbClr val="F2FCF8"/>
                </a:highlight>
                <a:latin typeface="Courier New"/>
                <a:ea typeface="Courier New"/>
                <a:cs typeface="Courier New"/>
                <a:sym typeface="Courier New"/>
              </a:rPr>
              <a:t>sed ‘3 s/Hi/Bye/’</a:t>
            </a:r>
            <a:r>
              <a:rPr lang="en" sz="1300">
                <a:solidFill>
                  <a:srgbClr val="434343"/>
                </a:solidFill>
              </a:rPr>
              <a:t> will replace “Hi” only from the 3</a:t>
            </a:r>
            <a:r>
              <a:rPr baseline="30000" lang="en" sz="1300">
                <a:solidFill>
                  <a:srgbClr val="434343"/>
                </a:solidFill>
              </a:rPr>
              <a:t>rd</a:t>
            </a:r>
            <a:r>
              <a:rPr lang="en" sz="1300">
                <a:solidFill>
                  <a:srgbClr val="434343"/>
                </a:solidFill>
              </a:rPr>
              <a:t> line.</a:t>
            </a:r>
            <a:endParaRPr sz="1300">
              <a:solidFill>
                <a:srgbClr val="434343"/>
              </a:solidFill>
            </a:endParaRPr>
          </a:p>
          <a:p>
            <a:pPr indent="-311150" lvl="1" marL="914400" rtl="0" algn="l">
              <a:lnSpc>
                <a:spcPct val="115000"/>
              </a:lnSpc>
              <a:spcBef>
                <a:spcPts val="0"/>
              </a:spcBef>
              <a:spcAft>
                <a:spcPts val="0"/>
              </a:spcAft>
              <a:buClr>
                <a:srgbClr val="434343"/>
              </a:buClr>
              <a:buSzPts val="1300"/>
              <a:buChar char="○"/>
            </a:pPr>
            <a:r>
              <a:rPr lang="en" sz="1300">
                <a:solidFill>
                  <a:srgbClr val="434343"/>
                </a:solidFill>
              </a:rPr>
              <a:t>Pattern: </a:t>
            </a:r>
            <a:r>
              <a:rPr lang="en" sz="1300">
                <a:solidFill>
                  <a:srgbClr val="244E3B"/>
                </a:solidFill>
                <a:highlight>
                  <a:srgbClr val="F2FCF8"/>
                </a:highlight>
                <a:latin typeface="Courier New"/>
                <a:ea typeface="Courier New"/>
                <a:cs typeface="Courier New"/>
                <a:sym typeface="Courier New"/>
              </a:rPr>
              <a:t>sed ‘/&lt;pattern&gt;/ &lt;command&gt;’</a:t>
            </a:r>
            <a:r>
              <a:rPr lang="en" sz="1300">
                <a:solidFill>
                  <a:srgbClr val="434343"/>
                </a:solidFill>
              </a:rPr>
              <a:t>. Any line that </a:t>
            </a:r>
            <a:r>
              <a:rPr b="1" lang="en" sz="1300">
                <a:solidFill>
                  <a:srgbClr val="434343"/>
                </a:solidFill>
              </a:rPr>
              <a:t>contains a string</a:t>
            </a:r>
            <a:r>
              <a:rPr lang="en" sz="1300">
                <a:solidFill>
                  <a:srgbClr val="434343"/>
                </a:solidFill>
              </a:rPr>
              <a:t> matching the “pattern” is considered. Example: </a:t>
            </a:r>
            <a:r>
              <a:rPr lang="en" sz="1300">
                <a:solidFill>
                  <a:srgbClr val="244E3B"/>
                </a:solidFill>
                <a:highlight>
                  <a:srgbClr val="F2FCF8"/>
                </a:highlight>
                <a:latin typeface="Courier New"/>
                <a:ea typeface="Courier New"/>
                <a:cs typeface="Courier New"/>
                <a:sym typeface="Courier New"/>
              </a:rPr>
              <a:t>sed ‘/Sherlock/ s/Hi/Bye/’</a:t>
            </a:r>
            <a:r>
              <a:rPr lang="en" sz="1300">
                <a:solidFill>
                  <a:srgbClr val="434343"/>
                </a:solidFill>
              </a:rPr>
              <a:t> will replace “Hi” only in lines containing “Sherlock”.</a:t>
            </a:r>
            <a:endParaRPr sz="1300">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0" lvl="0" marL="0" rtl="0" algn="l">
              <a:lnSpc>
                <a:spcPct val="115000"/>
              </a:lnSpc>
              <a:spcBef>
                <a:spcPts val="900"/>
              </a:spcBef>
              <a:spcAft>
                <a:spcPts val="0"/>
              </a:spcAft>
              <a:buSzPts val="1300"/>
              <a:buNone/>
            </a:pPr>
            <a:r>
              <a:t/>
            </a:r>
            <a:endParaRPr>
              <a:solidFill>
                <a:srgbClr val="434343"/>
              </a:solidFill>
            </a:endParaRPr>
          </a:p>
          <a:p>
            <a:pPr indent="-311150" lvl="0" marL="457200" rtl="0" algn="l">
              <a:lnSpc>
                <a:spcPct val="115000"/>
              </a:lnSpc>
              <a:spcBef>
                <a:spcPts val="900"/>
              </a:spcBef>
              <a:spcAft>
                <a:spcPts val="0"/>
              </a:spcAft>
              <a:buClr>
                <a:srgbClr val="434343"/>
              </a:buClr>
              <a:buSzPts val="1300"/>
              <a:buChar char="●"/>
            </a:pPr>
            <a:r>
              <a:rPr lang="en">
                <a:solidFill>
                  <a:srgbClr val="244E3B"/>
                </a:solidFill>
                <a:highlight>
                  <a:srgbClr val="F2FCF8"/>
                </a:highlight>
                <a:latin typeface="Courier New"/>
                <a:ea typeface="Courier New"/>
                <a:cs typeface="Courier New"/>
                <a:sym typeface="Courier New"/>
              </a:rPr>
              <a:t>sed ‘2,7 s/Hi/Bye/’</a:t>
            </a:r>
            <a:r>
              <a:rPr lang="en">
                <a:solidFill>
                  <a:srgbClr val="434343"/>
                </a:solidFill>
              </a:rPr>
              <a:t> will replace “Hi” from lines 2 to 7 (both included).</a:t>
            </a:r>
            <a:endParaRPr>
              <a:solidFill>
                <a:srgbClr val="434343"/>
              </a:solidFill>
            </a:endParaRPr>
          </a:p>
          <a:p>
            <a:pPr indent="-311150" lvl="0" marL="457200" rtl="0" algn="l">
              <a:lnSpc>
                <a:spcPct val="115000"/>
              </a:lnSpc>
              <a:spcBef>
                <a:spcPts val="0"/>
              </a:spcBef>
              <a:spcAft>
                <a:spcPts val="0"/>
              </a:spcAft>
              <a:buSzPts val="1300"/>
              <a:buChar char="●"/>
            </a:pPr>
            <a:r>
              <a:rPr lang="en">
                <a:solidFill>
                  <a:srgbClr val="244E3B"/>
                </a:solidFill>
                <a:highlight>
                  <a:srgbClr val="F2FCF8"/>
                </a:highlight>
                <a:latin typeface="Courier New"/>
                <a:ea typeface="Courier New"/>
                <a:cs typeface="Courier New"/>
                <a:sym typeface="Courier New"/>
              </a:rPr>
              <a:t>sed ‘[address(es)] &lt;command&gt;’ &lt; &lt;filename&gt;</a:t>
            </a:r>
            <a:r>
              <a:rPr lang="en">
                <a:solidFill>
                  <a:srgbClr val="434343"/>
                </a:solidFill>
              </a:rPr>
              <a:t> is also fine.</a:t>
            </a:r>
            <a:endParaRPr>
              <a:solidFill>
                <a:srgbClr val="434343"/>
              </a:solidFill>
            </a:endParaRPr>
          </a:p>
          <a:p>
            <a:pPr indent="-311150" lvl="0" marL="457200" rtl="0" algn="l">
              <a:lnSpc>
                <a:spcPct val="115000"/>
              </a:lnSpc>
              <a:spcBef>
                <a:spcPts val="0"/>
              </a:spcBef>
              <a:spcAft>
                <a:spcPts val="0"/>
              </a:spcAft>
              <a:buClr>
                <a:srgbClr val="434343"/>
              </a:buClr>
              <a:buSzPts val="1300"/>
              <a:buChar char="●"/>
            </a:pPr>
            <a:r>
              <a:rPr b="1" lang="en">
                <a:solidFill>
                  <a:srgbClr val="434343"/>
                </a:solidFill>
              </a:rPr>
              <a:t>Important: If no address is given then Sed applies the “command” to every line of input file!</a:t>
            </a:r>
            <a:endParaRPr b="1">
              <a:solidFill>
                <a:srgbClr val="434343"/>
              </a:solidFill>
            </a:endParaRPr>
          </a:p>
        </p:txBody>
      </p:sp>
      <p:pic>
        <p:nvPicPr>
          <p:cNvPr id="109" name="Google Shape;109;g2b33605461b_0_30"/>
          <p:cNvPicPr preferRelativeResize="0"/>
          <p:nvPr/>
        </p:nvPicPr>
        <p:blipFill rotWithShape="1">
          <a:blip r:embed="rId3">
            <a:alphaModFix/>
          </a:blip>
          <a:srcRect b="0" l="0" r="0" t="0"/>
          <a:stretch/>
        </p:blipFill>
        <p:spPr>
          <a:xfrm>
            <a:off x="5084800" y="3219001"/>
            <a:ext cx="2927752" cy="998350"/>
          </a:xfrm>
          <a:prstGeom prst="rect">
            <a:avLst/>
          </a:prstGeom>
          <a:noFill/>
          <a:ln>
            <a:noFill/>
          </a:ln>
        </p:spPr>
      </p:pic>
      <p:pic>
        <p:nvPicPr>
          <p:cNvPr id="110" name="Google Shape;110;g2b33605461b_0_30"/>
          <p:cNvPicPr preferRelativeResize="0"/>
          <p:nvPr/>
        </p:nvPicPr>
        <p:blipFill rotWithShape="1">
          <a:blip r:embed="rId4">
            <a:alphaModFix/>
          </a:blip>
          <a:srcRect b="0" l="0" r="0" t="0"/>
          <a:stretch/>
        </p:blipFill>
        <p:spPr>
          <a:xfrm>
            <a:off x="1039475" y="3219000"/>
            <a:ext cx="3385749" cy="9983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b33605461b_0_23"/>
          <p:cNvSpPr txBox="1"/>
          <p:nvPr>
            <p:ph type="title"/>
          </p:nvPr>
        </p:nvSpPr>
        <p:spPr>
          <a:xfrm>
            <a:off x="558050" y="5454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t>Substitute Command (s)</a:t>
            </a:r>
            <a:endParaRPr sz="3000"/>
          </a:p>
        </p:txBody>
      </p:sp>
      <p:sp>
        <p:nvSpPr>
          <p:cNvPr id="116" name="Google Shape;116;g2b33605461b_0_23"/>
          <p:cNvSpPr txBox="1"/>
          <p:nvPr>
            <p:ph idx="1" type="body"/>
          </p:nvPr>
        </p:nvSpPr>
        <p:spPr>
          <a:xfrm>
            <a:off x="481850" y="1270675"/>
            <a:ext cx="8586000" cy="42045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Syntax: </a:t>
            </a:r>
            <a:r>
              <a:rPr lang="en" sz="1100">
                <a:solidFill>
                  <a:srgbClr val="111111"/>
                </a:solidFill>
                <a:highlight>
                  <a:srgbClr val="FFFFFF"/>
                </a:highlight>
                <a:latin typeface="Roboto"/>
                <a:ea typeface="Roboto"/>
                <a:cs typeface="Roboto"/>
                <a:sym typeface="Roboto"/>
              </a:rPr>
              <a:t>“</a:t>
            </a:r>
            <a:r>
              <a:rPr lang="en" sz="1200">
                <a:solidFill>
                  <a:srgbClr val="244E3B"/>
                </a:solidFill>
                <a:highlight>
                  <a:srgbClr val="F2FCF8"/>
                </a:highlight>
                <a:latin typeface="Courier New"/>
                <a:ea typeface="Courier New"/>
                <a:cs typeface="Courier New"/>
                <a:sym typeface="Courier New"/>
              </a:rPr>
              <a:t>‘[address(es)] s/&lt;pattern&gt;/&lt;replacement&gt;/[flags]’</a:t>
            </a:r>
            <a:r>
              <a:rPr lang="en" sz="1100">
                <a:solidFill>
                  <a:srgbClr val="111111"/>
                </a:solidFill>
                <a:highlight>
                  <a:srgbClr val="FFFFFF"/>
                </a:highlight>
                <a:latin typeface="Roboto"/>
                <a:ea typeface="Roboto"/>
                <a:cs typeface="Roboto"/>
                <a:sym typeface="Roboto"/>
              </a:rPr>
              <a:t>”</a:t>
            </a:r>
            <a:endParaRPr sz="1100">
              <a:solidFill>
                <a:srgbClr val="11111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highlight>
                  <a:srgbClr val="FFFFFF"/>
                </a:highlight>
                <a:latin typeface="Roboto"/>
                <a:ea typeface="Roboto"/>
                <a:cs typeface="Roboto"/>
                <a:sym typeface="Roboto"/>
              </a:rPr>
              <a:t>Regex</a:t>
            </a:r>
            <a:r>
              <a:rPr lang="en" sz="1200">
                <a:solidFill>
                  <a:srgbClr val="111111"/>
                </a:solidFill>
                <a:highlight>
                  <a:srgbClr val="FFFFFF"/>
                </a:highlight>
                <a:latin typeface="Roboto"/>
                <a:ea typeface="Roboto"/>
                <a:cs typeface="Roboto"/>
                <a:sym typeface="Roboto"/>
              </a:rPr>
              <a:t> is used for pattern matching.</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Replacement is the exact string you want to replace the string that matches the “pattern”.</a:t>
            </a:r>
            <a:endParaRPr sz="1200">
              <a:solidFill>
                <a:srgbClr val="111111"/>
              </a:solidFill>
              <a:highlight>
                <a:srgbClr val="FFFFFF"/>
              </a:highlight>
              <a:latin typeface="Roboto"/>
              <a:ea typeface="Roboto"/>
              <a:cs typeface="Roboto"/>
              <a:sym typeface="Roboto"/>
            </a:endParaRPr>
          </a:p>
          <a:p>
            <a:pPr indent="-304800" lvl="7" marL="36576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“flags” are optional. Possible flags are:-</a:t>
            </a:r>
            <a:endParaRPr sz="1200">
              <a:solidFill>
                <a:srgbClr val="111111"/>
              </a:solidFill>
              <a:highlight>
                <a:srgbClr val="FFFFFF"/>
              </a:highlight>
              <a:latin typeface="Roboto"/>
              <a:ea typeface="Roboto"/>
              <a:cs typeface="Roboto"/>
              <a:sym typeface="Roboto"/>
            </a:endParaRPr>
          </a:p>
          <a:p>
            <a:pPr indent="-304800" lvl="8" marL="41148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 natural number. Say if our command looks like “s/pattern/replacement/100”, then sed will replace </a:t>
            </a:r>
            <a:r>
              <a:rPr b="1" lang="en" sz="1200">
                <a:solidFill>
                  <a:srgbClr val="111111"/>
                </a:solidFill>
                <a:highlight>
                  <a:srgbClr val="FFFFFF"/>
                </a:highlight>
                <a:latin typeface="Roboto"/>
                <a:ea typeface="Roboto"/>
                <a:cs typeface="Roboto"/>
                <a:sym typeface="Roboto"/>
              </a:rPr>
              <a:t>only that string</a:t>
            </a:r>
            <a:r>
              <a:rPr lang="en" sz="1200">
                <a:solidFill>
                  <a:srgbClr val="111111"/>
                </a:solidFill>
                <a:highlight>
                  <a:srgbClr val="FFFFFF"/>
                </a:highlight>
                <a:latin typeface="Roboto"/>
                <a:ea typeface="Roboto"/>
                <a:cs typeface="Roboto"/>
                <a:sym typeface="Roboto"/>
              </a:rPr>
              <a:t> that matches the “pattern” 100th time </a:t>
            </a:r>
            <a:r>
              <a:rPr b="1" lang="en" sz="1200">
                <a:solidFill>
                  <a:srgbClr val="111111"/>
                </a:solidFill>
                <a:highlight>
                  <a:srgbClr val="FFFFFF"/>
                </a:highlight>
                <a:latin typeface="Roboto"/>
                <a:ea typeface="Roboto"/>
                <a:cs typeface="Roboto"/>
                <a:sym typeface="Roboto"/>
              </a:rPr>
              <a:t>from start IN THAT LINE!</a:t>
            </a:r>
            <a:r>
              <a:rPr lang="en" sz="1200">
                <a:solidFill>
                  <a:srgbClr val="111111"/>
                </a:solidFill>
                <a:highlight>
                  <a:srgbClr val="FFFFFF"/>
                </a:highlight>
                <a:latin typeface="Roboto"/>
                <a:ea typeface="Roboto"/>
                <a:cs typeface="Roboto"/>
                <a:sym typeface="Roboto"/>
              </a:rPr>
              <a:t>.</a:t>
            </a:r>
            <a:endParaRPr sz="1200">
              <a:solidFill>
                <a:srgbClr val="111111"/>
              </a:solidFill>
              <a:highlight>
                <a:srgbClr val="FFFFFF"/>
              </a:highlight>
              <a:latin typeface="Roboto"/>
              <a:ea typeface="Roboto"/>
              <a:cs typeface="Roboto"/>
              <a:sym typeface="Roboto"/>
            </a:endParaRPr>
          </a:p>
          <a:p>
            <a:pPr indent="-304800" lvl="8" marL="41148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b="1" lang="en" sz="1200">
                <a:solidFill>
                  <a:srgbClr val="111111"/>
                </a:solidFill>
                <a:highlight>
                  <a:srgbClr val="FFFFFF"/>
                </a:highlight>
                <a:latin typeface="Roboto"/>
                <a:ea typeface="Roboto"/>
                <a:cs typeface="Roboto"/>
                <a:sym typeface="Roboto"/>
              </a:rPr>
              <a:t>g</a:t>
            </a:r>
            <a:r>
              <a:rPr lang="en" sz="1200">
                <a:solidFill>
                  <a:srgbClr val="111111"/>
                </a:solidFill>
                <a:highlight>
                  <a:srgbClr val="FFFFFF"/>
                </a:highlight>
                <a:latin typeface="Roboto"/>
                <a:ea typeface="Roboto"/>
                <a:cs typeface="Roboto"/>
                <a:sym typeface="Roboto"/>
              </a:rPr>
              <a:t>’. Consider </a:t>
            </a:r>
            <a:r>
              <a:rPr b="1" lang="en" sz="1200">
                <a:solidFill>
                  <a:srgbClr val="111111"/>
                </a:solidFill>
                <a:highlight>
                  <a:srgbClr val="FFFFFF"/>
                </a:highlight>
                <a:latin typeface="Roboto"/>
                <a:ea typeface="Roboto"/>
                <a:cs typeface="Roboto"/>
                <a:sym typeface="Roboto"/>
              </a:rPr>
              <a:t>ALL </a:t>
            </a:r>
            <a:r>
              <a:rPr lang="en" sz="1200">
                <a:solidFill>
                  <a:srgbClr val="111111"/>
                </a:solidFill>
                <a:highlight>
                  <a:srgbClr val="FFFFFF"/>
                </a:highlight>
                <a:latin typeface="Roboto"/>
                <a:ea typeface="Roboto"/>
                <a:cs typeface="Roboto"/>
                <a:sym typeface="Roboto"/>
              </a:rPr>
              <a:t>the strings that match the “pattern”.</a:t>
            </a:r>
            <a:endParaRPr sz="1200">
              <a:solidFill>
                <a:srgbClr val="111111"/>
              </a:solidFill>
              <a:highlight>
                <a:srgbClr val="FFFFFF"/>
              </a:highlight>
              <a:latin typeface="Roboto"/>
              <a:ea typeface="Roboto"/>
              <a:cs typeface="Roboto"/>
              <a:sym typeface="Roboto"/>
            </a:endParaRPr>
          </a:p>
          <a:p>
            <a:pPr indent="-304800" lvl="8" marL="41148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b="1" lang="en" sz="1200">
                <a:solidFill>
                  <a:srgbClr val="111111"/>
                </a:solidFill>
                <a:highlight>
                  <a:srgbClr val="FFFFFF"/>
                </a:highlight>
                <a:latin typeface="Roboto"/>
                <a:ea typeface="Roboto"/>
                <a:cs typeface="Roboto"/>
                <a:sym typeface="Roboto"/>
              </a:rPr>
              <a:t>p</a:t>
            </a:r>
            <a:r>
              <a:rPr lang="en" sz="1200">
                <a:solidFill>
                  <a:srgbClr val="111111"/>
                </a:solidFill>
                <a:highlight>
                  <a:srgbClr val="FFFFFF"/>
                </a:highlight>
                <a:latin typeface="Roboto"/>
                <a:ea typeface="Roboto"/>
                <a:cs typeface="Roboto"/>
                <a:sym typeface="Roboto"/>
              </a:rPr>
              <a:t>’. This is basically the print command. It prints the line </a:t>
            </a:r>
            <a:r>
              <a:rPr lang="en" sz="1200">
                <a:solidFill>
                  <a:srgbClr val="111111"/>
                </a:solidFill>
                <a:highlight>
                  <a:schemeClr val="lt1"/>
                </a:highlight>
                <a:latin typeface="Roboto"/>
                <a:ea typeface="Roboto"/>
                <a:cs typeface="Roboto"/>
                <a:sym typeface="Roboto"/>
              </a:rPr>
              <a:t>(</a:t>
            </a:r>
            <a:r>
              <a:rPr b="1" lang="en" sz="1200">
                <a:solidFill>
                  <a:srgbClr val="111111"/>
                </a:solidFill>
                <a:highlight>
                  <a:schemeClr val="lt1"/>
                </a:highlight>
                <a:latin typeface="Roboto"/>
                <a:ea typeface="Roboto"/>
                <a:cs typeface="Roboto"/>
                <a:sym typeface="Roboto"/>
              </a:rPr>
              <a:t>again</a:t>
            </a:r>
            <a:r>
              <a:rPr lang="en" sz="1200">
                <a:solidFill>
                  <a:srgbClr val="111111"/>
                </a:solidFill>
                <a:highlight>
                  <a:schemeClr val="lt1"/>
                </a:highlight>
                <a:latin typeface="Roboto"/>
                <a:ea typeface="Roboto"/>
                <a:cs typeface="Roboto"/>
                <a:sym typeface="Roboto"/>
              </a:rPr>
              <a:t>)</a:t>
            </a:r>
            <a:r>
              <a:rPr lang="en" sz="1200">
                <a:solidFill>
                  <a:srgbClr val="111111"/>
                </a:solidFill>
                <a:highlight>
                  <a:srgbClr val="FFFFFF"/>
                </a:highlight>
                <a:latin typeface="Roboto"/>
                <a:ea typeface="Roboto"/>
                <a:cs typeface="Roboto"/>
                <a:sym typeface="Roboto"/>
              </a:rPr>
              <a:t> (in modified form) containing a string, sed has replaced.</a:t>
            </a:r>
            <a:endParaRPr sz="1200">
              <a:solidFill>
                <a:srgbClr val="111111"/>
              </a:solidFill>
              <a:highlight>
                <a:srgbClr val="FFFFFF"/>
              </a:highlight>
              <a:latin typeface="Roboto"/>
              <a:ea typeface="Roboto"/>
              <a:cs typeface="Roboto"/>
              <a:sym typeface="Roboto"/>
            </a:endParaRPr>
          </a:p>
          <a:p>
            <a:pPr indent="-304800" lvl="8" marL="4114800" rtl="0" algn="l">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b="1" lang="en" sz="1200">
                <a:solidFill>
                  <a:srgbClr val="111111"/>
                </a:solidFill>
                <a:highlight>
                  <a:srgbClr val="FFFFFF"/>
                </a:highlight>
                <a:latin typeface="Roboto"/>
                <a:ea typeface="Roboto"/>
                <a:cs typeface="Roboto"/>
                <a:sym typeface="Roboto"/>
              </a:rPr>
              <a:t>l</a:t>
            </a:r>
            <a:r>
              <a:rPr lang="en" sz="1200">
                <a:solidFill>
                  <a:srgbClr val="111111"/>
                </a:solidFill>
                <a:highlight>
                  <a:srgbClr val="FFFFFF"/>
                </a:highlight>
                <a:latin typeface="Roboto"/>
                <a:ea typeface="Roboto"/>
                <a:cs typeface="Roboto"/>
                <a:sym typeface="Roboto"/>
              </a:rPr>
              <a:t>’. Ensures case insensitivity in pattern matching.</a:t>
            </a:r>
            <a:endParaRPr sz="1200">
              <a:solidFill>
                <a:srgbClr val="11111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If no flag is given, then sed takes </a:t>
            </a:r>
            <a:r>
              <a:rPr b="1" lang="en" sz="1200">
                <a:solidFill>
                  <a:srgbClr val="111111"/>
                </a:solidFill>
                <a:highlight>
                  <a:schemeClr val="lt1"/>
                </a:highlight>
                <a:latin typeface="Roboto"/>
                <a:ea typeface="Roboto"/>
                <a:cs typeface="Roboto"/>
                <a:sym typeface="Roboto"/>
              </a:rPr>
              <a:t>only the 1st string that matches in a particular line</a:t>
            </a:r>
            <a:r>
              <a:rPr lang="en" sz="1200">
                <a:solidFill>
                  <a:srgbClr val="111111"/>
                </a:solidFill>
                <a:highlight>
                  <a:schemeClr val="lt1"/>
                </a:highlight>
                <a:latin typeface="Roboto"/>
                <a:ea typeface="Roboto"/>
                <a:cs typeface="Roboto"/>
                <a:sym typeface="Roboto"/>
              </a:rPr>
              <a:t>.</a:t>
            </a:r>
            <a:endParaRPr sz="1200">
              <a:solidFill>
                <a:srgbClr val="11111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‘s/pattern//[flags]’ is equivalent to removing that string.</a:t>
            </a:r>
            <a:endParaRPr sz="1200">
              <a:solidFill>
                <a:srgbClr val="11111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b="1" lang="en" sz="1200">
                <a:solidFill>
                  <a:srgbClr val="111111"/>
                </a:solidFill>
                <a:highlight>
                  <a:schemeClr val="lt1"/>
                </a:highlight>
                <a:latin typeface="Roboto"/>
                <a:ea typeface="Roboto"/>
                <a:cs typeface="Roboto"/>
                <a:sym typeface="Roboto"/>
              </a:rPr>
              <a:t>-E, -r</a:t>
            </a:r>
            <a:r>
              <a:rPr lang="en" sz="1200">
                <a:solidFill>
                  <a:srgbClr val="111111"/>
                </a:solidFill>
                <a:highlight>
                  <a:schemeClr val="lt1"/>
                </a:highlight>
                <a:latin typeface="Roboto"/>
                <a:ea typeface="Roboto"/>
                <a:cs typeface="Roboto"/>
                <a:sym typeface="Roboto"/>
              </a:rPr>
              <a:t> or </a:t>
            </a:r>
            <a:r>
              <a:rPr b="1" lang="en" sz="1200">
                <a:solidFill>
                  <a:srgbClr val="111111"/>
                </a:solidFill>
                <a:highlight>
                  <a:schemeClr val="lt1"/>
                </a:highlight>
                <a:latin typeface="Roboto"/>
                <a:ea typeface="Roboto"/>
                <a:cs typeface="Roboto"/>
                <a:sym typeface="Roboto"/>
              </a:rPr>
              <a:t>--regex-extended</a:t>
            </a:r>
            <a:r>
              <a:rPr lang="en" sz="1200">
                <a:solidFill>
                  <a:srgbClr val="111111"/>
                </a:solidFill>
                <a:highlight>
                  <a:schemeClr val="lt1"/>
                </a:highlight>
                <a:latin typeface="Roboto"/>
                <a:ea typeface="Roboto"/>
                <a:cs typeface="Roboto"/>
                <a:sym typeface="Roboto"/>
              </a:rPr>
              <a:t> flag can be used to use </a:t>
            </a:r>
            <a:r>
              <a:rPr b="1" lang="en" sz="1200">
                <a:solidFill>
                  <a:srgbClr val="111111"/>
                </a:solidFill>
                <a:highlight>
                  <a:schemeClr val="lt1"/>
                </a:highlight>
                <a:latin typeface="Roboto"/>
                <a:ea typeface="Roboto"/>
                <a:cs typeface="Roboto"/>
                <a:sym typeface="Roboto"/>
              </a:rPr>
              <a:t>extended regex</a:t>
            </a:r>
            <a:r>
              <a:rPr lang="en" sz="1200">
                <a:solidFill>
                  <a:srgbClr val="111111"/>
                </a:solidFill>
                <a:highlight>
                  <a:schemeClr val="lt1"/>
                </a:highlight>
                <a:latin typeface="Roboto"/>
                <a:ea typeface="Roboto"/>
                <a:cs typeface="Roboto"/>
                <a:sym typeface="Roboto"/>
              </a:rPr>
              <a:t> for pattern matching.</a:t>
            </a:r>
            <a:endParaRPr sz="1200">
              <a:solidFill>
                <a:srgbClr val="111111"/>
              </a:solidFill>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Normal regex in sed </a:t>
            </a:r>
            <a:r>
              <a:rPr b="1" lang="en" sz="1200">
                <a:solidFill>
                  <a:srgbClr val="111111"/>
                </a:solidFill>
                <a:highlight>
                  <a:schemeClr val="lt1"/>
                </a:highlight>
                <a:latin typeface="Roboto"/>
                <a:ea typeface="Roboto"/>
                <a:cs typeface="Roboto"/>
                <a:sym typeface="Roboto"/>
              </a:rPr>
              <a:t>doesn’t always</a:t>
            </a:r>
            <a:r>
              <a:rPr lang="en" sz="1200">
                <a:solidFill>
                  <a:srgbClr val="111111"/>
                </a:solidFill>
                <a:highlight>
                  <a:schemeClr val="lt1"/>
                </a:highlight>
                <a:latin typeface="Roboto"/>
                <a:ea typeface="Roboto"/>
                <a:cs typeface="Roboto"/>
                <a:sym typeface="Roboto"/>
              </a:rPr>
              <a:t> catch </a:t>
            </a:r>
            <a:r>
              <a:rPr b="1" lang="en" sz="1200">
                <a:solidFill>
                  <a:srgbClr val="111111"/>
                </a:solidFill>
                <a:highlight>
                  <a:schemeClr val="lt1"/>
                </a:highlight>
                <a:latin typeface="Roboto"/>
                <a:ea typeface="Roboto"/>
                <a:cs typeface="Roboto"/>
                <a:sym typeface="Roboto"/>
              </a:rPr>
              <a:t>( )</a:t>
            </a:r>
            <a:r>
              <a:rPr lang="en" sz="1200">
                <a:solidFill>
                  <a:srgbClr val="111111"/>
                </a:solidFill>
                <a:highlight>
                  <a:schemeClr val="lt1"/>
                </a:highlight>
                <a:latin typeface="Roboto"/>
                <a:ea typeface="Roboto"/>
                <a:cs typeface="Roboto"/>
                <a:sym typeface="Roboto"/>
              </a:rPr>
              <a:t> in pattern, they are sometimes used for </a:t>
            </a:r>
            <a:r>
              <a:rPr b="1" lang="en" sz="1200">
                <a:solidFill>
                  <a:srgbClr val="111111"/>
                </a:solidFill>
                <a:highlight>
                  <a:schemeClr val="lt1"/>
                </a:highlight>
                <a:latin typeface="Roboto"/>
                <a:ea typeface="Roboto"/>
                <a:cs typeface="Roboto"/>
                <a:sym typeface="Roboto"/>
              </a:rPr>
              <a:t>backreferencing</a:t>
            </a:r>
            <a:r>
              <a:rPr lang="en" sz="1200">
                <a:solidFill>
                  <a:srgbClr val="111111"/>
                </a:solidFill>
                <a:highlight>
                  <a:schemeClr val="lt1"/>
                </a:highlight>
                <a:latin typeface="Roboto"/>
                <a:ea typeface="Roboto"/>
                <a:cs typeface="Roboto"/>
                <a:sym typeface="Roboto"/>
              </a:rPr>
              <a:t> (explained later). To catch ( ) as a </a:t>
            </a:r>
            <a:r>
              <a:rPr b="1" lang="en" sz="1200">
                <a:solidFill>
                  <a:srgbClr val="111111"/>
                </a:solidFill>
                <a:highlight>
                  <a:schemeClr val="lt1"/>
                </a:highlight>
                <a:latin typeface="Roboto"/>
                <a:ea typeface="Roboto"/>
                <a:cs typeface="Roboto"/>
                <a:sym typeface="Roboto"/>
              </a:rPr>
              <a:t>normal characters always</a:t>
            </a:r>
            <a:r>
              <a:rPr lang="en" sz="1200">
                <a:solidFill>
                  <a:srgbClr val="111111"/>
                </a:solidFill>
                <a:highlight>
                  <a:schemeClr val="lt1"/>
                </a:highlight>
                <a:latin typeface="Roboto"/>
                <a:ea typeface="Roboto"/>
                <a:cs typeface="Roboto"/>
                <a:sym typeface="Roboto"/>
              </a:rPr>
              <a:t>, extended regex should be used.</a:t>
            </a:r>
            <a:endParaRPr sz="1200">
              <a:solidFill>
                <a:srgbClr val="111111"/>
              </a:solidFill>
              <a:highlight>
                <a:schemeClr val="lt1"/>
              </a:highlight>
              <a:latin typeface="Roboto"/>
              <a:ea typeface="Roboto"/>
              <a:cs typeface="Roboto"/>
              <a:sym typeface="Roboto"/>
            </a:endParaRPr>
          </a:p>
        </p:txBody>
      </p:sp>
      <p:pic>
        <p:nvPicPr>
          <p:cNvPr id="117" name="Google Shape;117;g2b33605461b_0_23"/>
          <p:cNvPicPr preferRelativeResize="0"/>
          <p:nvPr/>
        </p:nvPicPr>
        <p:blipFill rotWithShape="1">
          <a:blip r:embed="rId3">
            <a:alphaModFix/>
          </a:blip>
          <a:srcRect b="0" l="0" r="0" t="0"/>
          <a:stretch/>
        </p:blipFill>
        <p:spPr>
          <a:xfrm>
            <a:off x="223450" y="2205274"/>
            <a:ext cx="3951073" cy="290275"/>
          </a:xfrm>
          <a:prstGeom prst="rect">
            <a:avLst/>
          </a:prstGeom>
          <a:noFill/>
          <a:ln>
            <a:noFill/>
          </a:ln>
        </p:spPr>
      </p:pic>
      <p:pic>
        <p:nvPicPr>
          <p:cNvPr id="118" name="Google Shape;118;g2b33605461b_0_23"/>
          <p:cNvPicPr preferRelativeResize="0"/>
          <p:nvPr/>
        </p:nvPicPr>
        <p:blipFill rotWithShape="1">
          <a:blip r:embed="rId4">
            <a:alphaModFix/>
          </a:blip>
          <a:srcRect b="0" l="0" r="0" t="0"/>
          <a:stretch/>
        </p:blipFill>
        <p:spPr>
          <a:xfrm>
            <a:off x="223450" y="2627875"/>
            <a:ext cx="3951075" cy="304350"/>
          </a:xfrm>
          <a:prstGeom prst="rect">
            <a:avLst/>
          </a:prstGeom>
          <a:noFill/>
          <a:ln>
            <a:noFill/>
          </a:ln>
        </p:spPr>
      </p:pic>
      <p:pic>
        <p:nvPicPr>
          <p:cNvPr id="119" name="Google Shape;119;g2b33605461b_0_23"/>
          <p:cNvPicPr preferRelativeResize="0"/>
          <p:nvPr/>
        </p:nvPicPr>
        <p:blipFill rotWithShape="1">
          <a:blip r:embed="rId5">
            <a:alphaModFix/>
          </a:blip>
          <a:srcRect b="0" l="0" r="0" t="0"/>
          <a:stretch/>
        </p:blipFill>
        <p:spPr>
          <a:xfrm>
            <a:off x="223450" y="3064551"/>
            <a:ext cx="3734450" cy="243850"/>
          </a:xfrm>
          <a:prstGeom prst="rect">
            <a:avLst/>
          </a:prstGeom>
          <a:noFill/>
          <a:ln>
            <a:noFill/>
          </a:ln>
        </p:spPr>
      </p:pic>
      <p:pic>
        <p:nvPicPr>
          <p:cNvPr id="120" name="Google Shape;120;g2b33605461b_0_23"/>
          <p:cNvPicPr preferRelativeResize="0"/>
          <p:nvPr/>
        </p:nvPicPr>
        <p:blipFill rotWithShape="1">
          <a:blip r:embed="rId6">
            <a:alphaModFix/>
          </a:blip>
          <a:srcRect b="0" l="0" r="0" t="0"/>
          <a:stretch/>
        </p:blipFill>
        <p:spPr>
          <a:xfrm>
            <a:off x="223450" y="3467775"/>
            <a:ext cx="3734450" cy="2235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b33605461b_0_37"/>
          <p:cNvSpPr txBox="1"/>
          <p:nvPr>
            <p:ph type="title"/>
          </p:nvPr>
        </p:nvSpPr>
        <p:spPr>
          <a:xfrm>
            <a:off x="455500" y="5710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t>Print (p) and Delete (d) Commands</a:t>
            </a:r>
            <a:endParaRPr sz="3000"/>
          </a:p>
        </p:txBody>
      </p:sp>
      <p:sp>
        <p:nvSpPr>
          <p:cNvPr id="126" name="Google Shape;126;g2b33605461b_0_37"/>
          <p:cNvSpPr txBox="1"/>
          <p:nvPr>
            <p:ph idx="1" type="body"/>
          </p:nvPr>
        </p:nvSpPr>
        <p:spPr>
          <a:xfrm>
            <a:off x="3178775" y="1258600"/>
            <a:ext cx="5992200" cy="3885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900"/>
              </a:spcBef>
              <a:spcAft>
                <a:spcPts val="0"/>
              </a:spcAft>
              <a:buClr>
                <a:srgbClr val="434343"/>
              </a:buClr>
              <a:buSzPts val="1300"/>
              <a:buFont typeface="Arial"/>
              <a:buChar char="●"/>
            </a:pPr>
            <a:r>
              <a:rPr lang="en">
                <a:solidFill>
                  <a:srgbClr val="434343"/>
                </a:solidFill>
                <a:highlight>
                  <a:srgbClr val="FFFFFF"/>
                </a:highlight>
                <a:latin typeface="Arial"/>
                <a:ea typeface="Arial"/>
                <a:cs typeface="Arial"/>
                <a:sym typeface="Arial"/>
              </a:rPr>
              <a:t>Print (p) command:-</a:t>
            </a:r>
            <a:endParaRPr>
              <a:solidFill>
                <a:srgbClr val="434343"/>
              </a:solidFill>
              <a:highlight>
                <a:srgbClr val="FFFFFF"/>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By default, Sed goes through every line of input file and that line is present as an “address” to that command, it will apply the command and print the modified version, otherwise it prints original version of that line.</a:t>
            </a:r>
            <a:endParaRPr sz="1300">
              <a:solidFill>
                <a:srgbClr val="434343"/>
              </a:solidFill>
              <a:highlight>
                <a:srgbClr val="FFFFFF"/>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With ‘p’ command, it will print the lines (specified at “address”) in their original/modified form </a:t>
            </a:r>
            <a:r>
              <a:rPr b="1" lang="en" sz="1300">
                <a:solidFill>
                  <a:srgbClr val="434343"/>
                </a:solidFill>
                <a:highlight>
                  <a:srgbClr val="FFFFFF"/>
                </a:highlight>
                <a:latin typeface="Arial"/>
                <a:ea typeface="Arial"/>
                <a:cs typeface="Arial"/>
                <a:sym typeface="Arial"/>
              </a:rPr>
              <a:t>again!</a:t>
            </a:r>
            <a:endParaRPr b="1" sz="1300">
              <a:solidFill>
                <a:srgbClr val="434343"/>
              </a:solidFill>
              <a:highlight>
                <a:srgbClr val="FFFFFF"/>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To </a:t>
            </a:r>
            <a:r>
              <a:rPr b="1" lang="en" sz="1300">
                <a:solidFill>
                  <a:srgbClr val="434343"/>
                </a:solidFill>
                <a:highlight>
                  <a:srgbClr val="FFFFFF"/>
                </a:highlight>
                <a:latin typeface="Arial"/>
                <a:ea typeface="Arial"/>
                <a:cs typeface="Arial"/>
                <a:sym typeface="Arial"/>
              </a:rPr>
              <a:t>avoid the line getting printed twice</a:t>
            </a:r>
            <a:r>
              <a:rPr lang="en" sz="1300">
                <a:solidFill>
                  <a:srgbClr val="434343"/>
                </a:solidFill>
                <a:highlight>
                  <a:srgbClr val="FFFFFF"/>
                </a:highlight>
                <a:latin typeface="Arial"/>
                <a:ea typeface="Arial"/>
                <a:cs typeface="Arial"/>
                <a:sym typeface="Arial"/>
              </a:rPr>
              <a:t>, we use the </a:t>
            </a:r>
            <a:r>
              <a:rPr b="1" lang="en" sz="1300">
                <a:solidFill>
                  <a:srgbClr val="434343"/>
                </a:solidFill>
                <a:highlight>
                  <a:srgbClr val="FFFFFF"/>
                </a:highlight>
                <a:latin typeface="Arial"/>
                <a:ea typeface="Arial"/>
                <a:cs typeface="Arial"/>
                <a:sym typeface="Arial"/>
              </a:rPr>
              <a:t>-n flag</a:t>
            </a:r>
            <a:r>
              <a:rPr lang="en" sz="1300">
                <a:solidFill>
                  <a:srgbClr val="434343"/>
                </a:solidFill>
                <a:highlight>
                  <a:srgbClr val="FFFFFF"/>
                </a:highlight>
                <a:latin typeface="Arial"/>
                <a:ea typeface="Arial"/>
                <a:cs typeface="Arial"/>
                <a:sym typeface="Arial"/>
              </a:rPr>
              <a:t>. It prevents the default behaviour of Sed of printing all the lines once by itself.</a:t>
            </a:r>
            <a:endParaRPr sz="1300">
              <a:solidFill>
                <a:srgbClr val="434343"/>
              </a:solidFill>
              <a:highlight>
                <a:srgbClr val="FFFFFF"/>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b="1" lang="en" sz="1300">
                <a:solidFill>
                  <a:srgbClr val="434343"/>
                </a:solidFill>
                <a:highlight>
                  <a:srgbClr val="FFFFFF"/>
                </a:highlight>
                <a:latin typeface="Arial"/>
                <a:ea typeface="Arial"/>
                <a:cs typeface="Arial"/>
                <a:sym typeface="Arial"/>
              </a:rPr>
              <a:t>‘p’ with -n</a:t>
            </a:r>
            <a:r>
              <a:rPr lang="en" sz="1300">
                <a:solidFill>
                  <a:srgbClr val="434343"/>
                </a:solidFill>
                <a:highlight>
                  <a:srgbClr val="FFFFFF"/>
                </a:highlight>
                <a:latin typeface="Arial"/>
                <a:ea typeface="Arial"/>
                <a:cs typeface="Arial"/>
                <a:sym typeface="Arial"/>
              </a:rPr>
              <a:t> prints </a:t>
            </a:r>
            <a:r>
              <a:rPr b="1" lang="en" sz="1300">
                <a:solidFill>
                  <a:srgbClr val="434343"/>
                </a:solidFill>
                <a:highlight>
                  <a:srgbClr val="FFFFFF"/>
                </a:highlight>
                <a:latin typeface="Arial"/>
                <a:ea typeface="Arial"/>
                <a:cs typeface="Arial"/>
                <a:sym typeface="Arial"/>
              </a:rPr>
              <a:t>only the line(s) specified in address(es)</a:t>
            </a:r>
            <a:r>
              <a:rPr lang="en" sz="1300">
                <a:solidFill>
                  <a:srgbClr val="434343"/>
                </a:solidFill>
                <a:highlight>
                  <a:srgbClr val="FFFFFF"/>
                </a:highlight>
                <a:latin typeface="Arial"/>
                <a:ea typeface="Arial"/>
                <a:cs typeface="Arial"/>
                <a:sym typeface="Arial"/>
              </a:rPr>
              <a:t> in their original/modified form.</a:t>
            </a:r>
            <a:endParaRPr sz="1300">
              <a:solidFill>
                <a:srgbClr val="434343"/>
              </a:solidFill>
              <a:highlight>
                <a:srgbClr val="FFFFFF"/>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It can be given as a separate command or as a flag for ‘s’ command.</a:t>
            </a:r>
            <a:endParaRPr sz="1300">
              <a:solidFill>
                <a:srgbClr val="434343"/>
              </a:solidFill>
              <a:highlight>
                <a:srgbClr val="FFFFFF"/>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Delete (d) command:-</a:t>
            </a:r>
            <a:endParaRPr>
              <a:solidFill>
                <a:srgbClr val="434343"/>
              </a:solidFill>
              <a:highlight>
                <a:schemeClr val="lt1"/>
              </a:highlight>
              <a:latin typeface="Arial"/>
              <a:ea typeface="Arial"/>
              <a:cs typeface="Arial"/>
              <a:sym typeface="Arial"/>
            </a:endParaRPr>
          </a:p>
          <a:p>
            <a:pPr indent="-311150" lvl="1" marL="1371600" rtl="0" algn="l">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Deletes the line(s) specified in the address(es).</a:t>
            </a:r>
            <a:endParaRPr sz="1300">
              <a:solidFill>
                <a:srgbClr val="434343"/>
              </a:solidFill>
              <a:highlight>
                <a:schemeClr val="lt1"/>
              </a:highlight>
              <a:latin typeface="Arial"/>
              <a:ea typeface="Arial"/>
              <a:cs typeface="Arial"/>
              <a:sym typeface="Arial"/>
            </a:endParaRPr>
          </a:p>
        </p:txBody>
      </p:sp>
      <p:pic>
        <p:nvPicPr>
          <p:cNvPr id="127" name="Google Shape;127;g2b33605461b_0_37"/>
          <p:cNvPicPr preferRelativeResize="0"/>
          <p:nvPr/>
        </p:nvPicPr>
        <p:blipFill rotWithShape="1">
          <a:blip r:embed="rId3">
            <a:alphaModFix/>
          </a:blip>
          <a:srcRect b="0" l="0" r="0" t="0"/>
          <a:stretch/>
        </p:blipFill>
        <p:spPr>
          <a:xfrm>
            <a:off x="176100" y="1572425"/>
            <a:ext cx="2298350" cy="747575"/>
          </a:xfrm>
          <a:prstGeom prst="rect">
            <a:avLst/>
          </a:prstGeom>
          <a:noFill/>
          <a:ln>
            <a:noFill/>
          </a:ln>
        </p:spPr>
      </p:pic>
      <p:pic>
        <p:nvPicPr>
          <p:cNvPr id="128" name="Google Shape;128;g2b33605461b_0_37"/>
          <p:cNvPicPr preferRelativeResize="0"/>
          <p:nvPr/>
        </p:nvPicPr>
        <p:blipFill rotWithShape="1">
          <a:blip r:embed="rId4">
            <a:alphaModFix/>
          </a:blip>
          <a:srcRect b="0" l="0" r="0" t="0"/>
          <a:stretch/>
        </p:blipFill>
        <p:spPr>
          <a:xfrm>
            <a:off x="176099" y="2392075"/>
            <a:ext cx="3649358" cy="1038975"/>
          </a:xfrm>
          <a:prstGeom prst="rect">
            <a:avLst/>
          </a:prstGeom>
          <a:noFill/>
          <a:ln>
            <a:noFill/>
          </a:ln>
        </p:spPr>
      </p:pic>
      <p:pic>
        <p:nvPicPr>
          <p:cNvPr id="129" name="Google Shape;129;g2b33605461b_0_37"/>
          <p:cNvPicPr preferRelativeResize="0"/>
          <p:nvPr/>
        </p:nvPicPr>
        <p:blipFill rotWithShape="1">
          <a:blip r:embed="rId5">
            <a:alphaModFix/>
          </a:blip>
          <a:srcRect b="0" l="0" r="0" t="0"/>
          <a:stretch/>
        </p:blipFill>
        <p:spPr>
          <a:xfrm>
            <a:off x="176100" y="3507250"/>
            <a:ext cx="3649352" cy="333230"/>
          </a:xfrm>
          <a:prstGeom prst="rect">
            <a:avLst/>
          </a:prstGeom>
          <a:noFill/>
          <a:ln>
            <a:noFill/>
          </a:ln>
        </p:spPr>
      </p:pic>
      <p:pic>
        <p:nvPicPr>
          <p:cNvPr id="130" name="Google Shape;130;g2b33605461b_0_37"/>
          <p:cNvPicPr preferRelativeResize="0"/>
          <p:nvPr/>
        </p:nvPicPr>
        <p:blipFill rotWithShape="1">
          <a:blip r:embed="rId6">
            <a:alphaModFix/>
          </a:blip>
          <a:srcRect b="0" l="0" r="0" t="0"/>
          <a:stretch/>
        </p:blipFill>
        <p:spPr>
          <a:xfrm>
            <a:off x="176100" y="3941200"/>
            <a:ext cx="3649352" cy="224516"/>
          </a:xfrm>
          <a:prstGeom prst="rect">
            <a:avLst/>
          </a:prstGeom>
          <a:noFill/>
          <a:ln>
            <a:noFill/>
          </a:ln>
        </p:spPr>
      </p:pic>
      <p:pic>
        <p:nvPicPr>
          <p:cNvPr id="131" name="Google Shape;131;g2b33605461b_0_37"/>
          <p:cNvPicPr preferRelativeResize="0"/>
          <p:nvPr/>
        </p:nvPicPr>
        <p:blipFill rotWithShape="1">
          <a:blip r:embed="rId7">
            <a:alphaModFix/>
          </a:blip>
          <a:srcRect b="0" l="0" r="0" t="0"/>
          <a:stretch/>
        </p:blipFill>
        <p:spPr>
          <a:xfrm>
            <a:off x="176100" y="4418851"/>
            <a:ext cx="3205351" cy="59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b3c4fadc5d_0_2"/>
          <p:cNvSpPr txBox="1"/>
          <p:nvPr>
            <p:ph type="title"/>
          </p:nvPr>
        </p:nvSpPr>
        <p:spPr>
          <a:xfrm>
            <a:off x="727650" y="5630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t>Append (a), Insert (i), Replace (c) and Quit(q)</a:t>
            </a:r>
            <a:endParaRPr sz="2800"/>
          </a:p>
        </p:txBody>
      </p:sp>
      <p:sp>
        <p:nvSpPr>
          <p:cNvPr id="137" name="Google Shape;137;g2b3c4fadc5d_0_2"/>
          <p:cNvSpPr txBox="1"/>
          <p:nvPr>
            <p:ph idx="1" type="body"/>
          </p:nvPr>
        </p:nvSpPr>
        <p:spPr>
          <a:xfrm>
            <a:off x="54550" y="1450650"/>
            <a:ext cx="5135400" cy="3677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rgbClr val="FFFFFF"/>
                </a:highlight>
                <a:latin typeface="Arial"/>
                <a:ea typeface="Arial"/>
                <a:cs typeface="Arial"/>
                <a:sym typeface="Arial"/>
              </a:rPr>
              <a:t>Append (a) command:-</a:t>
            </a:r>
            <a:endParaRPr sz="1200">
              <a:solidFill>
                <a:srgbClr val="434343"/>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‘[address(es)]a &lt;string&gt;’</a:t>
            </a:r>
            <a:endParaRPr>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rgbClr val="FFFFFF"/>
                </a:highlight>
                <a:latin typeface="Arial"/>
                <a:ea typeface="Arial"/>
                <a:cs typeface="Arial"/>
                <a:sym typeface="Arial"/>
              </a:rPr>
              <a:t>Adds the “string” as a new line </a:t>
            </a:r>
            <a:r>
              <a:rPr b="1" lang="en" sz="1200">
                <a:solidFill>
                  <a:srgbClr val="434343"/>
                </a:solidFill>
                <a:highlight>
                  <a:srgbClr val="FFFFFF"/>
                </a:highlight>
                <a:latin typeface="Arial"/>
                <a:ea typeface="Arial"/>
                <a:cs typeface="Arial"/>
                <a:sym typeface="Arial"/>
              </a:rPr>
              <a:t>just after</a:t>
            </a:r>
            <a:r>
              <a:rPr lang="en" sz="1200">
                <a:solidFill>
                  <a:srgbClr val="434343"/>
                </a:solidFill>
                <a:highlight>
                  <a:srgbClr val="FFFFFF"/>
                </a:highlight>
                <a:latin typeface="Arial"/>
                <a:ea typeface="Arial"/>
                <a:cs typeface="Arial"/>
                <a:sym typeface="Arial"/>
              </a:rPr>
              <a:t> the line(s) specified in the address(es).</a:t>
            </a:r>
            <a:endParaRPr sz="1200">
              <a:solidFill>
                <a:srgbClr val="43434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Insert (i) command:-</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‘[address(es)]i &lt;string&gt;’</a:t>
            </a:r>
            <a:endParaRPr sz="13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Adds the “string” as a new line </a:t>
            </a:r>
            <a:r>
              <a:rPr b="1" lang="en" sz="1200">
                <a:solidFill>
                  <a:srgbClr val="434343"/>
                </a:solidFill>
                <a:highlight>
                  <a:schemeClr val="lt1"/>
                </a:highlight>
                <a:latin typeface="Arial"/>
                <a:ea typeface="Arial"/>
                <a:cs typeface="Arial"/>
                <a:sym typeface="Arial"/>
              </a:rPr>
              <a:t>just before</a:t>
            </a:r>
            <a:r>
              <a:rPr lang="en" sz="1200">
                <a:solidFill>
                  <a:srgbClr val="434343"/>
                </a:solidFill>
                <a:highlight>
                  <a:schemeClr val="lt1"/>
                </a:highlight>
                <a:latin typeface="Arial"/>
                <a:ea typeface="Arial"/>
                <a:cs typeface="Arial"/>
                <a:sym typeface="Arial"/>
              </a:rPr>
              <a:t> the line(s) specified in the address(es).</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Replace (c) command:-</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‘[address(es)]c &lt;string&gt;’</a:t>
            </a:r>
            <a:endParaRPr sz="13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Replaces the line(s) specified in the address(es) with the “string” given.</a:t>
            </a:r>
            <a:endParaRPr sz="1200">
              <a:solidFill>
                <a:srgbClr val="434343"/>
              </a:solidFill>
              <a:highlight>
                <a:schemeClr val="lt1"/>
              </a:highlight>
              <a:latin typeface="Arial"/>
              <a:ea typeface="Arial"/>
              <a:cs typeface="Arial"/>
              <a:sym typeface="Arial"/>
            </a:endParaRPr>
          </a:p>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Quit (q) command:-</a:t>
            </a:r>
            <a:endParaRPr sz="1200">
              <a:solidFill>
                <a:srgbClr val="434343"/>
              </a:solidFill>
              <a:highlight>
                <a:schemeClr val="lt1"/>
              </a:highlight>
              <a:latin typeface="Arial"/>
              <a:ea typeface="Arial"/>
              <a:cs typeface="Arial"/>
              <a:sym typeface="Arial"/>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‘[address]q’</a:t>
            </a:r>
            <a:endParaRPr sz="1200">
              <a:solidFill>
                <a:srgbClr val="244E3B"/>
              </a:solidFill>
              <a:highlight>
                <a:srgbClr val="F2FCF8"/>
              </a:highlight>
              <a:latin typeface="Courier New"/>
              <a:ea typeface="Courier New"/>
              <a:cs typeface="Courier New"/>
              <a:sym typeface="Courier New"/>
            </a:endParaRPr>
          </a:p>
          <a:p>
            <a:pPr indent="-304800" lvl="1" marL="914400" rtl="0" algn="l">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Executes till only the first line in the “address” then exits!</a:t>
            </a:r>
            <a:endParaRPr sz="1200">
              <a:solidFill>
                <a:srgbClr val="244E3B"/>
              </a:solidFill>
              <a:highlight>
                <a:srgbClr val="F2FCF8"/>
              </a:highlight>
              <a:latin typeface="Courier New"/>
              <a:ea typeface="Courier New"/>
              <a:cs typeface="Courier New"/>
              <a:sym typeface="Courier New"/>
            </a:endParaRPr>
          </a:p>
        </p:txBody>
      </p:sp>
      <p:pic>
        <p:nvPicPr>
          <p:cNvPr id="138" name="Google Shape;138;g2b3c4fadc5d_0_2"/>
          <p:cNvPicPr preferRelativeResize="0"/>
          <p:nvPr/>
        </p:nvPicPr>
        <p:blipFill rotWithShape="1">
          <a:blip r:embed="rId3">
            <a:alphaModFix/>
          </a:blip>
          <a:srcRect b="0" l="0" r="0" t="0"/>
          <a:stretch/>
        </p:blipFill>
        <p:spPr>
          <a:xfrm>
            <a:off x="5019925" y="1430525"/>
            <a:ext cx="3821327" cy="841525"/>
          </a:xfrm>
          <a:prstGeom prst="rect">
            <a:avLst/>
          </a:prstGeom>
          <a:noFill/>
          <a:ln>
            <a:noFill/>
          </a:ln>
        </p:spPr>
      </p:pic>
      <p:pic>
        <p:nvPicPr>
          <p:cNvPr id="139" name="Google Shape;139;g2b3c4fadc5d_0_2"/>
          <p:cNvPicPr preferRelativeResize="0"/>
          <p:nvPr/>
        </p:nvPicPr>
        <p:blipFill rotWithShape="1">
          <a:blip r:embed="rId4">
            <a:alphaModFix/>
          </a:blip>
          <a:srcRect b="0" l="0" r="0" t="0"/>
          <a:stretch/>
        </p:blipFill>
        <p:spPr>
          <a:xfrm>
            <a:off x="5019925" y="2396401"/>
            <a:ext cx="3821327" cy="832165"/>
          </a:xfrm>
          <a:prstGeom prst="rect">
            <a:avLst/>
          </a:prstGeom>
          <a:noFill/>
          <a:ln>
            <a:noFill/>
          </a:ln>
        </p:spPr>
      </p:pic>
      <p:pic>
        <p:nvPicPr>
          <p:cNvPr id="140" name="Google Shape;140;g2b3c4fadc5d_0_2"/>
          <p:cNvPicPr preferRelativeResize="0"/>
          <p:nvPr/>
        </p:nvPicPr>
        <p:blipFill rotWithShape="1">
          <a:blip r:embed="rId5">
            <a:alphaModFix/>
          </a:blip>
          <a:srcRect b="0" l="0" r="0" t="0"/>
          <a:stretch/>
        </p:blipFill>
        <p:spPr>
          <a:xfrm>
            <a:off x="5019928" y="3337611"/>
            <a:ext cx="3821327" cy="718361"/>
          </a:xfrm>
          <a:prstGeom prst="rect">
            <a:avLst/>
          </a:prstGeom>
          <a:noFill/>
          <a:ln>
            <a:noFill/>
          </a:ln>
        </p:spPr>
      </p:pic>
      <p:pic>
        <p:nvPicPr>
          <p:cNvPr id="141" name="Google Shape;141;g2b3c4fadc5d_0_2"/>
          <p:cNvPicPr preferRelativeResize="0"/>
          <p:nvPr/>
        </p:nvPicPr>
        <p:blipFill rotWithShape="1">
          <a:blip r:embed="rId6">
            <a:alphaModFix/>
          </a:blip>
          <a:srcRect b="0" l="0" r="0" t="0"/>
          <a:stretch/>
        </p:blipFill>
        <p:spPr>
          <a:xfrm>
            <a:off x="5019925" y="4165000"/>
            <a:ext cx="3821324" cy="5597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b43b1c85b4_0_8"/>
          <p:cNvSpPr txBox="1"/>
          <p:nvPr>
            <p:ph type="title"/>
          </p:nvPr>
        </p:nvSpPr>
        <p:spPr>
          <a:xfrm>
            <a:off x="654050" y="5814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240"/>
              <a:t>Multiple Commands Execution in Sed</a:t>
            </a:r>
            <a:endParaRPr sz="3240"/>
          </a:p>
        </p:txBody>
      </p:sp>
      <p:sp>
        <p:nvSpPr>
          <p:cNvPr id="147" name="Google Shape;147;g2b43b1c85b4_0_8"/>
          <p:cNvSpPr txBox="1"/>
          <p:nvPr>
            <p:ph idx="1" type="body"/>
          </p:nvPr>
        </p:nvSpPr>
        <p:spPr>
          <a:xfrm>
            <a:off x="203900" y="1425075"/>
            <a:ext cx="8563200" cy="3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SzPts val="1300"/>
              <a:buNone/>
            </a:pPr>
            <a:r>
              <a:rPr lang="en">
                <a:solidFill>
                  <a:srgbClr val="111111"/>
                </a:solidFill>
                <a:highlight>
                  <a:srgbClr val="FFFFFF"/>
                </a:highlight>
                <a:latin typeface="Arial"/>
                <a:ea typeface="Arial"/>
                <a:cs typeface="Arial"/>
                <a:sym typeface="Arial"/>
              </a:rPr>
              <a:t>We can achieve </a:t>
            </a:r>
            <a:r>
              <a:rPr b="1" lang="en">
                <a:solidFill>
                  <a:srgbClr val="111111"/>
                </a:solidFill>
                <a:highlight>
                  <a:srgbClr val="FFFFFF"/>
                </a:highlight>
                <a:latin typeface="Arial"/>
                <a:ea typeface="Arial"/>
                <a:cs typeface="Arial"/>
                <a:sym typeface="Arial"/>
              </a:rPr>
              <a:t>sequential</a:t>
            </a:r>
            <a:r>
              <a:rPr lang="en">
                <a:solidFill>
                  <a:srgbClr val="111111"/>
                </a:solidFill>
                <a:highlight>
                  <a:srgbClr val="FFFFFF"/>
                </a:highlight>
                <a:latin typeface="Arial"/>
                <a:ea typeface="Arial"/>
                <a:cs typeface="Arial"/>
                <a:sym typeface="Arial"/>
              </a:rPr>
              <a:t> execution of multiple commands by these 2 ways:-</a:t>
            </a:r>
            <a:endParaRPr>
              <a:solidFill>
                <a:srgbClr val="111111"/>
              </a:solidFill>
              <a:highlight>
                <a:srgbClr val="FFFFFF"/>
              </a:highlight>
              <a:latin typeface="Arial"/>
              <a:ea typeface="Arial"/>
              <a:cs typeface="Arial"/>
              <a:sym typeface="Arial"/>
            </a:endParaRPr>
          </a:p>
          <a:p>
            <a:pPr indent="-311150" lvl="0" marL="457200" rtl="0" algn="l">
              <a:lnSpc>
                <a:spcPct val="115000"/>
              </a:lnSpc>
              <a:spcBef>
                <a:spcPts val="900"/>
              </a:spcBef>
              <a:spcAft>
                <a:spcPts val="0"/>
              </a:spcAft>
              <a:buClr>
                <a:srgbClr val="111111"/>
              </a:buClr>
              <a:buSzPts val="1300"/>
              <a:buFont typeface="Arial"/>
              <a:buChar char="●"/>
            </a:pPr>
            <a:r>
              <a:rPr lang="en">
                <a:solidFill>
                  <a:srgbClr val="111111"/>
                </a:solidFill>
                <a:highlight>
                  <a:srgbClr val="FFFFFF"/>
                </a:highlight>
                <a:latin typeface="Arial"/>
                <a:ea typeface="Arial"/>
                <a:cs typeface="Arial"/>
                <a:sym typeface="Arial"/>
              </a:rPr>
              <a:t>Using Semicolon (;):-</a:t>
            </a:r>
            <a:endParaRPr>
              <a:solidFill>
                <a:srgbClr val="111111"/>
              </a:solidFill>
              <a:highlight>
                <a:srgbClr val="FFFFFF"/>
              </a:highlight>
              <a:latin typeface="Arial"/>
              <a:ea typeface="Arial"/>
              <a:cs typeface="Arial"/>
              <a:sym typeface="Arial"/>
            </a:endParaRPr>
          </a:p>
          <a:p>
            <a:pPr indent="-311150" lvl="1" marL="914400" rtl="0" algn="l">
              <a:lnSpc>
                <a:spcPct val="115000"/>
              </a:lnSpc>
              <a:spcBef>
                <a:spcPts val="900"/>
              </a:spcBef>
              <a:spcAft>
                <a:spcPts val="0"/>
              </a:spcAft>
              <a:buClr>
                <a:srgbClr val="111111"/>
              </a:buClr>
              <a:buSzPts val="1300"/>
              <a:buFont typeface="Arial"/>
              <a:buChar char="○"/>
            </a:pPr>
            <a:r>
              <a:rPr lang="en" sz="1300">
                <a:solidFill>
                  <a:srgbClr val="111111"/>
                </a:solidFill>
                <a:highlight>
                  <a:srgbClr val="FFFFFF"/>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sed ‘[address(es)1] &lt;command1&gt;; [address(es)2] &lt;command2&gt;; …’ filename</a:t>
            </a:r>
            <a:endParaRPr sz="1200">
              <a:solidFill>
                <a:srgbClr val="244E3B"/>
              </a:solidFill>
              <a:highlight>
                <a:srgbClr val="F2FCF8"/>
              </a:highlight>
              <a:latin typeface="Courier New"/>
              <a:ea typeface="Courier New"/>
              <a:cs typeface="Courier New"/>
              <a:sym typeface="Courier New"/>
            </a:endParaRPr>
          </a:p>
          <a:p>
            <a:pPr indent="-311150" lvl="0" marL="457200" rtl="0" algn="l">
              <a:lnSpc>
                <a:spcPct val="115000"/>
              </a:lnSpc>
              <a:spcBef>
                <a:spcPts val="900"/>
              </a:spcBef>
              <a:spcAft>
                <a:spcPts val="0"/>
              </a:spcAft>
              <a:buClr>
                <a:srgbClr val="111111"/>
              </a:buClr>
              <a:buSzPts val="1300"/>
              <a:buFont typeface="Arial"/>
              <a:buChar char="●"/>
            </a:pPr>
            <a:r>
              <a:rPr lang="en">
                <a:solidFill>
                  <a:srgbClr val="111111"/>
                </a:solidFill>
                <a:highlight>
                  <a:schemeClr val="lt1"/>
                </a:highlight>
                <a:latin typeface="Arial"/>
                <a:ea typeface="Arial"/>
                <a:cs typeface="Arial"/>
                <a:sym typeface="Arial"/>
              </a:rPr>
              <a:t>Using -e flag:-</a:t>
            </a:r>
            <a:endParaRPr>
              <a:solidFill>
                <a:srgbClr val="111111"/>
              </a:solidFill>
              <a:highlight>
                <a:schemeClr val="lt1"/>
              </a:highlight>
              <a:latin typeface="Arial"/>
              <a:ea typeface="Arial"/>
              <a:cs typeface="Arial"/>
              <a:sym typeface="Arial"/>
            </a:endParaRPr>
          </a:p>
          <a:p>
            <a:pPr indent="-311150" lvl="1" marL="914400" rtl="0" algn="l">
              <a:lnSpc>
                <a:spcPct val="115000"/>
              </a:lnSpc>
              <a:spcBef>
                <a:spcPts val="900"/>
              </a:spcBef>
              <a:spcAft>
                <a:spcPts val="0"/>
              </a:spcAft>
              <a:buClr>
                <a:srgbClr val="111111"/>
              </a:buClr>
              <a:buSzPts val="1300"/>
              <a:buFont typeface="Arial"/>
              <a:buChar char="○"/>
            </a:pPr>
            <a:r>
              <a:rPr lang="en" sz="1300">
                <a:solidFill>
                  <a:srgbClr val="111111"/>
                </a:solidFill>
                <a:highlight>
                  <a:schemeClr val="lt1"/>
                </a:highlight>
                <a:latin typeface="Arial"/>
                <a:ea typeface="Arial"/>
                <a:cs typeface="Arial"/>
                <a:sym typeface="Arial"/>
              </a:rPr>
              <a:t>Syntax: </a:t>
            </a:r>
            <a:r>
              <a:rPr lang="en">
                <a:solidFill>
                  <a:srgbClr val="244E3B"/>
                </a:solidFill>
                <a:highlight>
                  <a:srgbClr val="F2FCF8"/>
                </a:highlight>
                <a:latin typeface="Courier New"/>
                <a:ea typeface="Courier New"/>
                <a:cs typeface="Courier New"/>
                <a:sym typeface="Courier New"/>
              </a:rPr>
              <a:t>sed -e ‘[address(es)1] &lt;command1&gt;’ -e ‘[address(es)2] &lt;command2&gt;’ … filename</a:t>
            </a:r>
            <a:endParaRPr>
              <a:solidFill>
                <a:srgbClr val="244E3B"/>
              </a:solidFill>
              <a:highlight>
                <a:srgbClr val="F2FCF8"/>
              </a:highlight>
              <a:latin typeface="Courier New"/>
              <a:ea typeface="Courier New"/>
              <a:cs typeface="Courier New"/>
              <a:sym typeface="Courier New"/>
            </a:endParaRPr>
          </a:p>
          <a:p>
            <a:pPr indent="0" lvl="0" marL="0" rtl="0" algn="l">
              <a:lnSpc>
                <a:spcPct val="115000"/>
              </a:lnSpc>
              <a:spcBef>
                <a:spcPts val="900"/>
              </a:spcBef>
              <a:spcAft>
                <a:spcPts val="0"/>
              </a:spcAft>
              <a:buSzPts val="1300"/>
              <a:buNone/>
            </a:pPr>
            <a:r>
              <a:rPr lang="en">
                <a:solidFill>
                  <a:srgbClr val="111111"/>
                </a:solidFill>
                <a:highlight>
                  <a:schemeClr val="lt1"/>
                </a:highlight>
                <a:latin typeface="Arial"/>
                <a:ea typeface="Arial"/>
                <a:cs typeface="Arial"/>
                <a:sym typeface="Arial"/>
              </a:rPr>
              <a:t>Output of one command serves as input for the next one.</a:t>
            </a:r>
            <a:endParaRPr>
              <a:solidFill>
                <a:srgbClr val="111111"/>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111111"/>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111111"/>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111111"/>
              </a:solidFill>
              <a:highlight>
                <a:schemeClr val="lt1"/>
              </a:highlight>
              <a:latin typeface="Arial"/>
              <a:ea typeface="Arial"/>
              <a:cs typeface="Arial"/>
              <a:sym typeface="Arial"/>
            </a:endParaRPr>
          </a:p>
          <a:p>
            <a:pPr indent="-311150" lvl="0" marL="457200" rtl="0" algn="l">
              <a:lnSpc>
                <a:spcPct val="115000"/>
              </a:lnSpc>
              <a:spcBef>
                <a:spcPts val="900"/>
              </a:spcBef>
              <a:spcAft>
                <a:spcPts val="0"/>
              </a:spcAft>
              <a:buClr>
                <a:srgbClr val="111111"/>
              </a:buClr>
              <a:buSzPts val="1300"/>
              <a:buFont typeface="Arial"/>
              <a:buChar char="●"/>
            </a:pPr>
            <a:r>
              <a:rPr b="1" lang="en">
                <a:solidFill>
                  <a:srgbClr val="111111"/>
                </a:solidFill>
                <a:highlight>
                  <a:schemeClr val="lt1"/>
                </a:highlight>
                <a:latin typeface="Arial"/>
                <a:ea typeface="Arial"/>
                <a:cs typeface="Arial"/>
                <a:sym typeface="Arial"/>
              </a:rPr>
              <a:t>-i flag</a:t>
            </a:r>
            <a:r>
              <a:rPr lang="en">
                <a:solidFill>
                  <a:srgbClr val="111111"/>
                </a:solidFill>
                <a:highlight>
                  <a:schemeClr val="lt1"/>
                </a:highlight>
                <a:latin typeface="Arial"/>
                <a:ea typeface="Arial"/>
                <a:cs typeface="Arial"/>
                <a:sym typeface="Arial"/>
              </a:rPr>
              <a:t> makes the changes “in-place”, i.e. whatever output comes for sed, will automatically be rewritten in the input file.</a:t>
            </a:r>
            <a:endParaRPr>
              <a:solidFill>
                <a:srgbClr val="111111"/>
              </a:solidFill>
              <a:highlight>
                <a:schemeClr val="lt1"/>
              </a:highlight>
              <a:latin typeface="Arial"/>
              <a:ea typeface="Arial"/>
              <a:cs typeface="Arial"/>
              <a:sym typeface="Arial"/>
            </a:endParaRPr>
          </a:p>
          <a:p>
            <a:pPr indent="0" lvl="0" marL="0" rtl="0" algn="l">
              <a:lnSpc>
                <a:spcPct val="115000"/>
              </a:lnSpc>
              <a:spcBef>
                <a:spcPts val="0"/>
              </a:spcBef>
              <a:spcAft>
                <a:spcPts val="0"/>
              </a:spcAft>
              <a:buSzPts val="1300"/>
              <a:buNone/>
            </a:pPr>
            <a:r>
              <a:t/>
            </a:r>
            <a:endParaRPr sz="1200">
              <a:solidFill>
                <a:srgbClr val="111111"/>
              </a:solidFill>
              <a:highlight>
                <a:srgbClr val="FFFFFF"/>
              </a:highlight>
            </a:endParaRPr>
          </a:p>
        </p:txBody>
      </p:sp>
      <p:pic>
        <p:nvPicPr>
          <p:cNvPr id="148" name="Google Shape;148;g2b43b1c85b4_0_8"/>
          <p:cNvPicPr preferRelativeResize="0"/>
          <p:nvPr/>
        </p:nvPicPr>
        <p:blipFill rotWithShape="1">
          <a:blip r:embed="rId3">
            <a:alphaModFix/>
          </a:blip>
          <a:srcRect b="0" l="0" r="0" t="0"/>
          <a:stretch/>
        </p:blipFill>
        <p:spPr>
          <a:xfrm>
            <a:off x="4533875" y="3674051"/>
            <a:ext cx="4309427" cy="875363"/>
          </a:xfrm>
          <a:prstGeom prst="rect">
            <a:avLst/>
          </a:prstGeom>
          <a:noFill/>
          <a:ln>
            <a:noFill/>
          </a:ln>
        </p:spPr>
      </p:pic>
      <p:pic>
        <p:nvPicPr>
          <p:cNvPr id="149" name="Google Shape;149;g2b43b1c85b4_0_8"/>
          <p:cNvPicPr preferRelativeResize="0"/>
          <p:nvPr/>
        </p:nvPicPr>
        <p:blipFill rotWithShape="1">
          <a:blip r:embed="rId4">
            <a:alphaModFix/>
          </a:blip>
          <a:srcRect b="0" l="0" r="0" t="0"/>
          <a:stretch/>
        </p:blipFill>
        <p:spPr>
          <a:xfrm>
            <a:off x="280100" y="3674049"/>
            <a:ext cx="3905802" cy="87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b3c4fadc5d_0_8"/>
          <p:cNvSpPr txBox="1"/>
          <p:nvPr>
            <p:ph type="title"/>
          </p:nvPr>
        </p:nvSpPr>
        <p:spPr>
          <a:xfrm>
            <a:off x="655600" y="5390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Backreferencing in Sed</a:t>
            </a:r>
            <a:endParaRPr sz="3600"/>
          </a:p>
        </p:txBody>
      </p:sp>
      <p:sp>
        <p:nvSpPr>
          <p:cNvPr id="155" name="Google Shape;155;g2b3c4fadc5d_0_8"/>
          <p:cNvSpPr txBox="1"/>
          <p:nvPr>
            <p:ph idx="1" type="body"/>
          </p:nvPr>
        </p:nvSpPr>
        <p:spPr>
          <a:xfrm>
            <a:off x="444850" y="1301950"/>
            <a:ext cx="8307600" cy="346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900"/>
              </a:spcBef>
              <a:spcAft>
                <a:spcPts val="0"/>
              </a:spcAft>
              <a:buClr>
                <a:srgbClr val="434343"/>
              </a:buClr>
              <a:buSzPts val="1300"/>
              <a:buFont typeface="Roboto"/>
              <a:buChar char="●"/>
            </a:pPr>
            <a:r>
              <a:rPr lang="en">
                <a:solidFill>
                  <a:srgbClr val="434343"/>
                </a:solidFill>
                <a:highlight>
                  <a:schemeClr val="lt1"/>
                </a:highlight>
                <a:latin typeface="Arial"/>
                <a:ea typeface="Arial"/>
                <a:cs typeface="Arial"/>
                <a:sym typeface="Arial"/>
              </a:rPr>
              <a:t>In Sed, backreferences are specified using a </a:t>
            </a:r>
            <a:r>
              <a:rPr b="1" lang="en">
                <a:solidFill>
                  <a:srgbClr val="434343"/>
                </a:solidFill>
                <a:highlight>
                  <a:schemeClr val="lt1"/>
                </a:highlight>
                <a:latin typeface="Arial"/>
                <a:ea typeface="Arial"/>
                <a:cs typeface="Arial"/>
                <a:sym typeface="Arial"/>
              </a:rPr>
              <a:t>backslash (\) followed by a single digit</a:t>
            </a:r>
            <a:r>
              <a:rPr lang="en">
                <a:solidFill>
                  <a:srgbClr val="434343"/>
                </a:solidFill>
                <a:highlight>
                  <a:schemeClr val="lt1"/>
                </a:highlight>
                <a:latin typeface="Arial"/>
                <a:ea typeface="Arial"/>
                <a:cs typeface="Arial"/>
                <a:sym typeface="Arial"/>
              </a:rPr>
              <a:t> (e.g., \1, \2, etc.).</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Roboto"/>
              <a:buChar char="●"/>
            </a:pPr>
            <a:r>
              <a:rPr lang="en">
                <a:solidFill>
                  <a:srgbClr val="434343"/>
                </a:solidFill>
                <a:highlight>
                  <a:schemeClr val="lt1"/>
                </a:highlight>
                <a:latin typeface="Arial"/>
                <a:ea typeface="Arial"/>
                <a:cs typeface="Arial"/>
                <a:sym typeface="Arial"/>
              </a:rPr>
              <a:t>The part of the regular expression that you want to refer to is </a:t>
            </a:r>
            <a:r>
              <a:rPr b="1" lang="en">
                <a:solidFill>
                  <a:srgbClr val="434343"/>
                </a:solidFill>
                <a:highlight>
                  <a:schemeClr val="lt1"/>
                </a:highlight>
                <a:latin typeface="Arial"/>
                <a:ea typeface="Arial"/>
                <a:cs typeface="Arial"/>
                <a:sym typeface="Arial"/>
              </a:rPr>
              <a:t>enclosed in parentheses ( )</a:t>
            </a:r>
            <a:r>
              <a:rPr lang="en">
                <a:solidFill>
                  <a:srgbClr val="434343"/>
                </a:solidFill>
                <a:highlight>
                  <a:schemeClr val="lt1"/>
                </a:highlight>
                <a:latin typeface="Arial"/>
                <a:ea typeface="Arial"/>
                <a:cs typeface="Arial"/>
                <a:sym typeface="Arial"/>
              </a:rPr>
              <a:t>.</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These are used for the </a:t>
            </a:r>
            <a:r>
              <a:rPr b="1" lang="en">
                <a:solidFill>
                  <a:srgbClr val="434343"/>
                </a:solidFill>
                <a:highlight>
                  <a:schemeClr val="lt1"/>
                </a:highlight>
                <a:latin typeface="Arial"/>
                <a:ea typeface="Arial"/>
                <a:cs typeface="Arial"/>
                <a:sym typeface="Arial"/>
              </a:rPr>
              <a:t>Substitute (s)</a:t>
            </a:r>
            <a:r>
              <a:rPr lang="en">
                <a:solidFill>
                  <a:srgbClr val="434343"/>
                </a:solidFill>
                <a:highlight>
                  <a:schemeClr val="lt1"/>
                </a:highlight>
                <a:latin typeface="Arial"/>
                <a:ea typeface="Arial"/>
                <a:cs typeface="Arial"/>
                <a:sym typeface="Arial"/>
              </a:rPr>
              <a:t> command.</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By default, the “replacement” string couldn’t be related with the “pattern” string in any way, but backreferencing helps us achieve the same!</a:t>
            </a:r>
            <a:endParaRPr>
              <a:solidFill>
                <a:srgbClr val="434343"/>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Same in Extended Regex:-</a:t>
            </a:r>
            <a:endParaRPr>
              <a:solidFill>
                <a:srgbClr val="434343"/>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‘\1’ contains “Sherlock” and ‘\2’ contains “Holmes”.</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Another Example:-</a:t>
            </a:r>
            <a:endParaRPr>
              <a:solidFill>
                <a:srgbClr val="434343"/>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434343"/>
              </a:solidFill>
              <a:highlight>
                <a:schemeClr val="lt1"/>
              </a:highlight>
              <a:latin typeface="Arial"/>
              <a:ea typeface="Arial"/>
              <a:cs typeface="Arial"/>
              <a:sym typeface="Arial"/>
            </a:endParaRPr>
          </a:p>
          <a:p>
            <a:pPr indent="-311150" lvl="0" marL="457200" rtl="0" algn="l">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Remember from Regex in Unix… ‘\w’ is a shorthand form of [A-Za-z0-9_].</a:t>
            </a:r>
            <a:endParaRPr>
              <a:solidFill>
                <a:srgbClr val="434343"/>
              </a:solidFill>
              <a:highlight>
                <a:schemeClr val="lt1"/>
              </a:highlight>
              <a:latin typeface="Arial"/>
              <a:ea typeface="Arial"/>
              <a:cs typeface="Arial"/>
              <a:sym typeface="Arial"/>
            </a:endParaRPr>
          </a:p>
          <a:p>
            <a:pPr indent="0" lvl="0" marL="0" rtl="0" algn="l">
              <a:lnSpc>
                <a:spcPct val="115000"/>
              </a:lnSpc>
              <a:spcBef>
                <a:spcPts val="900"/>
              </a:spcBef>
              <a:spcAft>
                <a:spcPts val="0"/>
              </a:spcAft>
              <a:buSzPts val="1300"/>
              <a:buNone/>
            </a:pPr>
            <a:r>
              <a:t/>
            </a:r>
            <a:endParaRPr>
              <a:solidFill>
                <a:srgbClr val="434343"/>
              </a:solidFill>
              <a:highlight>
                <a:schemeClr val="lt1"/>
              </a:highlight>
              <a:latin typeface="Arial"/>
              <a:ea typeface="Arial"/>
              <a:cs typeface="Arial"/>
              <a:sym typeface="Arial"/>
            </a:endParaRPr>
          </a:p>
        </p:txBody>
      </p:sp>
      <p:pic>
        <p:nvPicPr>
          <p:cNvPr id="156" name="Google Shape;156;g2b3c4fadc5d_0_8"/>
          <p:cNvPicPr preferRelativeResize="0"/>
          <p:nvPr/>
        </p:nvPicPr>
        <p:blipFill rotWithShape="1">
          <a:blip r:embed="rId3">
            <a:alphaModFix/>
          </a:blip>
          <a:srcRect b="0" l="0" r="0" t="0"/>
          <a:stretch/>
        </p:blipFill>
        <p:spPr>
          <a:xfrm>
            <a:off x="655600" y="2596975"/>
            <a:ext cx="7998449" cy="320250"/>
          </a:xfrm>
          <a:prstGeom prst="rect">
            <a:avLst/>
          </a:prstGeom>
          <a:noFill/>
          <a:ln>
            <a:noFill/>
          </a:ln>
        </p:spPr>
      </p:pic>
      <p:pic>
        <p:nvPicPr>
          <p:cNvPr id="157" name="Google Shape;157;g2b3c4fadc5d_0_8"/>
          <p:cNvPicPr preferRelativeResize="0"/>
          <p:nvPr/>
        </p:nvPicPr>
        <p:blipFill rotWithShape="1">
          <a:blip r:embed="rId4">
            <a:alphaModFix/>
          </a:blip>
          <a:srcRect b="0" l="0" r="0" t="0"/>
          <a:stretch/>
        </p:blipFill>
        <p:spPr>
          <a:xfrm>
            <a:off x="655600" y="3268350"/>
            <a:ext cx="7998449" cy="296817"/>
          </a:xfrm>
          <a:prstGeom prst="rect">
            <a:avLst/>
          </a:prstGeom>
          <a:noFill/>
          <a:ln>
            <a:noFill/>
          </a:ln>
        </p:spPr>
      </p:pic>
      <p:pic>
        <p:nvPicPr>
          <p:cNvPr id="158" name="Google Shape;158;g2b3c4fadc5d_0_8"/>
          <p:cNvPicPr preferRelativeResize="0"/>
          <p:nvPr/>
        </p:nvPicPr>
        <p:blipFill rotWithShape="1">
          <a:blip r:embed="rId5">
            <a:alphaModFix/>
          </a:blip>
          <a:srcRect b="0" l="0" r="0" t="0"/>
          <a:stretch/>
        </p:blipFill>
        <p:spPr>
          <a:xfrm>
            <a:off x="655600" y="4157625"/>
            <a:ext cx="7998452" cy="3617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